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305" r:id="rId3"/>
    <p:sldId id="257" r:id="rId4"/>
    <p:sldId id="306" r:id="rId5"/>
    <p:sldId id="307" r:id="rId6"/>
    <p:sldId id="259" r:id="rId7"/>
    <p:sldId id="309" r:id="rId8"/>
    <p:sldId id="310" r:id="rId9"/>
    <p:sldId id="311" r:id="rId10"/>
    <p:sldId id="312" r:id="rId11"/>
    <p:sldId id="308"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13" r:id="rId31"/>
  </p:sldIdLst>
  <p:sldSz cx="9144000" cy="5143500" type="screen16x9"/>
  <p:notesSz cx="6858000" cy="9144000"/>
  <p:embeddedFontLst>
    <p:embeddedFont>
      <p:font typeface="DM Sans Bold" charset="0"/>
      <p:regular r:id="rId33"/>
    </p:embeddedFont>
    <p:embeddedFont>
      <p:font typeface="Montserrat" panose="00000500000000000000" pitchFamily="2" charset="0"/>
      <p:regular r:id="rId34"/>
      <p:bold r:id="rId35"/>
      <p:italic r:id="rId36"/>
      <p:boldItalic r:id="rId37"/>
    </p:embeddedFont>
    <p:embeddedFont>
      <p:font typeface="Montserrat ExtraBold" panose="00000900000000000000" pitchFamily="2" charset="0"/>
      <p:bold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00BA8A-6041-40D4-86A2-6BE56D4609C5}">
  <a:tblStyle styleId="{8A00BA8A-6041-40D4-86A2-6BE56D4609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50" autoAdjust="0"/>
    <p:restoredTop sz="94660"/>
  </p:normalViewPr>
  <p:slideViewPr>
    <p:cSldViewPr snapToGrid="0">
      <p:cViewPr>
        <p:scale>
          <a:sx n="50" d="100"/>
          <a:sy n="50" d="100"/>
        </p:scale>
        <p:origin x="364" y="5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63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82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5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505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2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292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334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5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38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53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292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30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073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471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13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54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212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47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646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94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01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01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99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088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3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95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400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dirty="0"/>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dirty="0"/>
          </a:p>
        </p:txBody>
      </p:sp>
      <p:sp>
        <p:nvSpPr>
          <p:cNvPr id="2" name="TextBox 1">
            <a:extLst>
              <a:ext uri="{FF2B5EF4-FFF2-40B4-BE49-F238E27FC236}">
                <a16:creationId xmlns:a16="http://schemas.microsoft.com/office/drawing/2014/main" id="{CA540C7A-B4CB-E6DA-09DB-A6ECC3C35A45}"/>
              </a:ext>
            </a:extLst>
          </p:cNvPr>
          <p:cNvSpPr txBox="1"/>
          <p:nvPr userDrawn="1"/>
        </p:nvSpPr>
        <p:spPr>
          <a:xfrm>
            <a:off x="6807200" y="147518"/>
            <a:ext cx="2177198" cy="369332"/>
          </a:xfrm>
          <a:prstGeom prst="rect">
            <a:avLst/>
          </a:prstGeom>
          <a:noFill/>
        </p:spPr>
        <p:txBody>
          <a:bodyPr wrap="square" rtlCol="0">
            <a:spAutoFit/>
          </a:bodyPr>
          <a:lstStyle/>
          <a:p>
            <a:r>
              <a:rPr lang="en-US" sz="1800" b="1" cap="none" spc="0" dirty="0">
                <a:ln w="0"/>
                <a:solidFill>
                  <a:schemeClr val="tx2">
                    <a:lumMod val="60000"/>
                    <a:lumOff val="40000"/>
                  </a:schemeClr>
                </a:solidFill>
                <a:effectLst>
                  <a:outerShdw blurRad="38100" dist="25400" dir="5400000" algn="ctr" rotWithShape="0">
                    <a:srgbClr val="6E747A">
                      <a:alpha val="43000"/>
                    </a:srgbClr>
                  </a:outerShdw>
                </a:effectLst>
              </a:rPr>
              <a:t>DATANEXUS1010</a:t>
            </a:r>
            <a:endParaRPr lang="en-IN" sz="1800" b="1"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 name="TextBox 1">
            <a:extLst>
              <a:ext uri="{FF2B5EF4-FFF2-40B4-BE49-F238E27FC236}">
                <a16:creationId xmlns:a16="http://schemas.microsoft.com/office/drawing/2014/main" id="{9E320A9D-6AAF-F4FC-765F-3F1B173B358A}"/>
              </a:ext>
            </a:extLst>
          </p:cNvPr>
          <p:cNvSpPr txBox="1"/>
          <p:nvPr userDrawn="1"/>
        </p:nvSpPr>
        <p:spPr>
          <a:xfrm>
            <a:off x="6807200" y="147518"/>
            <a:ext cx="2177198" cy="369332"/>
          </a:xfrm>
          <a:prstGeom prst="rect">
            <a:avLst/>
          </a:prstGeom>
          <a:noFill/>
        </p:spPr>
        <p:txBody>
          <a:bodyPr wrap="square" rtlCol="0">
            <a:spAutoFit/>
          </a:bodyPr>
          <a:lstStyle/>
          <a:p>
            <a:r>
              <a:rPr lang="en-US" sz="1800" b="1" cap="none" spc="0" dirty="0">
                <a:ln w="0"/>
                <a:solidFill>
                  <a:schemeClr val="tx2">
                    <a:lumMod val="60000"/>
                    <a:lumOff val="40000"/>
                  </a:schemeClr>
                </a:solidFill>
                <a:effectLst>
                  <a:outerShdw blurRad="38100" dist="25400" dir="5400000" algn="ctr" rotWithShape="0">
                    <a:srgbClr val="6E747A">
                      <a:alpha val="43000"/>
                    </a:srgbClr>
                  </a:outerShdw>
                </a:effectLst>
              </a:rPr>
              <a:t>DATANEXUS1010</a:t>
            </a:r>
            <a:endParaRPr lang="en-IN" sz="1800" b="1"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59" r:id="rId4"/>
    <p:sldLayoutId id="2147483661" r:id="rId5"/>
    <p:sldLayoutId id="2147483671"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dirty="0"/>
              <a:t>CREDIT CARD DATA ANALYSIS PROJECT</a:t>
            </a: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Unveling Credit Card Data : Trends , Usage and Insights</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Rectangle 4">
            <a:extLst>
              <a:ext uri="{FF2B5EF4-FFF2-40B4-BE49-F238E27FC236}">
                <a16:creationId xmlns:a16="http://schemas.microsoft.com/office/drawing/2014/main" id="{A103EC52-A84D-DAEE-D39D-08F827D9D8B6}"/>
              </a:ext>
            </a:extLst>
          </p:cNvPr>
          <p:cNvSpPr/>
          <p:nvPr/>
        </p:nvSpPr>
        <p:spPr>
          <a:xfrm>
            <a:off x="2705100" y="2755900"/>
            <a:ext cx="2425700" cy="2235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4" name="Google Shape;194;p41"/>
          <p:cNvSpPr txBox="1">
            <a:spLocks noGrp="1"/>
          </p:cNvSpPr>
          <p:nvPr>
            <p:ph type="ctrTitle"/>
          </p:nvPr>
        </p:nvSpPr>
        <p:spPr>
          <a:xfrm>
            <a:off x="3235394" y="603472"/>
            <a:ext cx="5286306" cy="644700"/>
          </a:xfrm>
          <a:prstGeom prst="rect">
            <a:avLst/>
          </a:prstGeom>
        </p:spPr>
        <p:txBody>
          <a:bodyPr spcFirstLastPara="1" wrap="square" lIns="91425" tIns="91425" rIns="91425" bIns="91425" anchor="b" anchorCtr="0">
            <a:noAutofit/>
          </a:bodyPr>
          <a:lstStyle/>
          <a:p>
            <a:pPr marL="0" lvl="0" indent="0" algn="ctr">
              <a:spcBef>
                <a:spcPct val="0"/>
              </a:spcBef>
            </a:pPr>
            <a:r>
              <a:rPr lang="en-US" sz="3200" spc="255" dirty="0">
                <a:solidFill>
                  <a:schemeClr val="bg1"/>
                </a:solidFill>
                <a:latin typeface="DM Sans Bold"/>
              </a:rPr>
              <a:t>Connecting DB with </a:t>
            </a:r>
            <a:r>
              <a:rPr lang="en-US" sz="3200" spc="255" dirty="0" err="1">
                <a:solidFill>
                  <a:schemeClr val="bg1"/>
                </a:solidFill>
                <a:latin typeface="DM Sans Bold"/>
              </a:rPr>
              <a:t>PowerBI</a:t>
            </a:r>
            <a:endParaRPr lang="en-US" sz="3200" spc="255" dirty="0">
              <a:solidFill>
                <a:schemeClr val="bg1"/>
              </a:solidFill>
              <a:latin typeface="+mn-lt"/>
            </a:endParaRPr>
          </a:p>
        </p:txBody>
      </p:sp>
      <p:sp>
        <p:nvSpPr>
          <p:cNvPr id="8" name="Arrow: Curved Up 7">
            <a:extLst>
              <a:ext uri="{FF2B5EF4-FFF2-40B4-BE49-F238E27FC236}">
                <a16:creationId xmlns:a16="http://schemas.microsoft.com/office/drawing/2014/main" id="{5C687C30-A203-9A89-0A2D-D9FC86256A57}"/>
              </a:ext>
            </a:extLst>
          </p:cNvPr>
          <p:cNvSpPr/>
          <p:nvPr/>
        </p:nvSpPr>
        <p:spPr>
          <a:xfrm rot="12413674" flipH="1" flipV="1">
            <a:off x="560075" y="2619539"/>
            <a:ext cx="1482988" cy="570417"/>
          </a:xfrm>
          <a:prstGeom prst="curvedUpArrow">
            <a:avLst>
              <a:gd name="adj1" fmla="val 18886"/>
              <a:gd name="adj2" fmla="val 33809"/>
              <a:gd name="adj3" fmla="val 34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Google Shape;194;p41">
            <a:extLst>
              <a:ext uri="{FF2B5EF4-FFF2-40B4-BE49-F238E27FC236}">
                <a16:creationId xmlns:a16="http://schemas.microsoft.com/office/drawing/2014/main" id="{14384235-3434-540B-06CD-7F03906CC934}"/>
              </a:ext>
            </a:extLst>
          </p:cNvPr>
          <p:cNvSpPr txBox="1">
            <a:spLocks/>
          </p:cNvSpPr>
          <p:nvPr/>
        </p:nvSpPr>
        <p:spPr>
          <a:xfrm>
            <a:off x="3346434" y="1992622"/>
            <a:ext cx="5286306" cy="6447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spcBef>
                <a:spcPct val="0"/>
              </a:spcBef>
            </a:pPr>
            <a:r>
              <a:rPr lang="en-US" sz="1600" spc="294" dirty="0">
                <a:solidFill>
                  <a:schemeClr val="bg1"/>
                </a:solidFill>
                <a:latin typeface="+mn-lt"/>
              </a:rPr>
              <a:t>Linking PostgreSQL database directly to Power BI in order to easily visualize and analyze the data in real-time</a:t>
            </a:r>
            <a:endParaRPr lang="en-US" sz="1600" spc="255" dirty="0">
              <a:solidFill>
                <a:schemeClr val="bg1"/>
              </a:solidFill>
              <a:latin typeface="+mn-lt"/>
            </a:endParaRPr>
          </a:p>
        </p:txBody>
      </p:sp>
      <p:sp>
        <p:nvSpPr>
          <p:cNvPr id="4" name="Freeform 11">
            <a:extLst>
              <a:ext uri="{FF2B5EF4-FFF2-40B4-BE49-F238E27FC236}">
                <a16:creationId xmlns:a16="http://schemas.microsoft.com/office/drawing/2014/main" id="{BF4E71AB-58EA-989B-1929-8218620775CA}"/>
              </a:ext>
            </a:extLst>
          </p:cNvPr>
          <p:cNvSpPr/>
          <p:nvPr/>
        </p:nvSpPr>
        <p:spPr>
          <a:xfrm>
            <a:off x="2701478" y="2772171"/>
            <a:ext cx="2365822" cy="2212621"/>
          </a:xfrm>
          <a:custGeom>
            <a:avLst/>
            <a:gdLst/>
            <a:ahLst/>
            <a:cxnLst/>
            <a:rect l="l" t="t" r="r" b="b"/>
            <a:pathLst>
              <a:path w="3429044" h="3429044">
                <a:moveTo>
                  <a:pt x="0" y="0"/>
                </a:moveTo>
                <a:lnTo>
                  <a:pt x="3429045" y="0"/>
                </a:lnTo>
                <a:lnTo>
                  <a:pt x="3429045" y="3429044"/>
                </a:lnTo>
                <a:lnTo>
                  <a:pt x="0" y="3429044"/>
                </a:lnTo>
                <a:lnTo>
                  <a:pt x="0" y="0"/>
                </a:lnTo>
                <a:close/>
              </a:path>
            </a:pathLst>
          </a:custGeom>
          <a:blipFill>
            <a:blip r:embed="rId3"/>
            <a:stretch>
              <a:fillRect/>
            </a:stretch>
          </a:blipFill>
        </p:spPr>
      </p:sp>
      <p:sp>
        <p:nvSpPr>
          <p:cNvPr id="6" name="Freeform 8">
            <a:extLst>
              <a:ext uri="{FF2B5EF4-FFF2-40B4-BE49-F238E27FC236}">
                <a16:creationId xmlns:a16="http://schemas.microsoft.com/office/drawing/2014/main" id="{7B798DD1-D41F-8C26-23AE-EF2DE7707EAB}"/>
              </a:ext>
            </a:extLst>
          </p:cNvPr>
          <p:cNvSpPr/>
          <p:nvPr/>
        </p:nvSpPr>
        <p:spPr>
          <a:xfrm>
            <a:off x="6723829" y="2772171"/>
            <a:ext cx="2178871" cy="2003029"/>
          </a:xfrm>
          <a:custGeom>
            <a:avLst/>
            <a:gdLst/>
            <a:ahLst/>
            <a:cxnLst/>
            <a:rect l="l" t="t" r="r" b="b"/>
            <a:pathLst>
              <a:path w="3839787" h="3429044">
                <a:moveTo>
                  <a:pt x="0" y="0"/>
                </a:moveTo>
                <a:lnTo>
                  <a:pt x="3839787" y="0"/>
                </a:lnTo>
                <a:lnTo>
                  <a:pt x="3839787" y="3429045"/>
                </a:lnTo>
                <a:lnTo>
                  <a:pt x="0" y="3429045"/>
                </a:lnTo>
                <a:lnTo>
                  <a:pt x="0" y="0"/>
                </a:lnTo>
                <a:close/>
              </a:path>
            </a:pathLst>
          </a:custGeom>
          <a:blipFill>
            <a:blip r:embed="rId4"/>
            <a:stretch>
              <a:fillRect l="-26161" t="-34115" r="-29293" b="-31155"/>
            </a:stretch>
          </a:blipFill>
        </p:spPr>
      </p:sp>
      <p:sp>
        <p:nvSpPr>
          <p:cNvPr id="7" name="Freeform 7">
            <a:extLst>
              <a:ext uri="{FF2B5EF4-FFF2-40B4-BE49-F238E27FC236}">
                <a16:creationId xmlns:a16="http://schemas.microsoft.com/office/drawing/2014/main" id="{CFC379A7-36A5-1862-DA8E-F7985B70A30B}"/>
              </a:ext>
            </a:extLst>
          </p:cNvPr>
          <p:cNvSpPr/>
          <p:nvPr/>
        </p:nvSpPr>
        <p:spPr>
          <a:xfrm>
            <a:off x="4844767" y="4047950"/>
            <a:ext cx="1162333" cy="901700"/>
          </a:xfrm>
          <a:custGeom>
            <a:avLst/>
            <a:gdLst/>
            <a:ahLst/>
            <a:cxnLst/>
            <a:rect l="l" t="t" r="r" b="b"/>
            <a:pathLst>
              <a:path w="1299130" h="1124419">
                <a:moveTo>
                  <a:pt x="0" y="0"/>
                </a:moveTo>
                <a:lnTo>
                  <a:pt x="1299130" y="0"/>
                </a:lnTo>
                <a:lnTo>
                  <a:pt x="1299130" y="1124420"/>
                </a:lnTo>
                <a:lnTo>
                  <a:pt x="0" y="1124420"/>
                </a:lnTo>
                <a:lnTo>
                  <a:pt x="0" y="0"/>
                </a:lnTo>
                <a:close/>
              </a:path>
            </a:pathLst>
          </a:custGeom>
          <a:blipFill>
            <a:blip r:embed="rId5"/>
            <a:stretch>
              <a:fillRect/>
            </a:stretch>
          </a:blipFill>
        </p:spPr>
      </p:sp>
      <p:cxnSp>
        <p:nvCxnSpPr>
          <p:cNvPr id="11" name="Connector: Curved 10">
            <a:extLst>
              <a:ext uri="{FF2B5EF4-FFF2-40B4-BE49-F238E27FC236}">
                <a16:creationId xmlns:a16="http://schemas.microsoft.com/office/drawing/2014/main" id="{DC9367C8-E4FA-4206-8CC5-A987E1AC1A56}"/>
              </a:ext>
            </a:extLst>
          </p:cNvPr>
          <p:cNvCxnSpPr>
            <a:cxnSpLocks/>
          </p:cNvCxnSpPr>
          <p:nvPr/>
        </p:nvCxnSpPr>
        <p:spPr>
          <a:xfrm flipV="1">
            <a:off x="5295900" y="3213100"/>
            <a:ext cx="1427929" cy="281423"/>
          </a:xfrm>
          <a:prstGeom prst="curvedConnector3">
            <a:avLst>
              <a:gd name="adj1" fmla="val 52668"/>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567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Rectangle 4">
            <a:extLst>
              <a:ext uri="{FF2B5EF4-FFF2-40B4-BE49-F238E27FC236}">
                <a16:creationId xmlns:a16="http://schemas.microsoft.com/office/drawing/2014/main" id="{29D9EECD-4E78-2A5C-DA5D-6234DB352BC3}"/>
              </a:ext>
            </a:extLst>
          </p:cNvPr>
          <p:cNvSpPr/>
          <p:nvPr/>
        </p:nvSpPr>
        <p:spPr>
          <a:xfrm>
            <a:off x="5156200" y="2165349"/>
            <a:ext cx="2527300" cy="2559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4" name="Google Shape;194;p41"/>
          <p:cNvSpPr txBox="1">
            <a:spLocks noGrp="1"/>
          </p:cNvSpPr>
          <p:nvPr>
            <p:ph type="ctrTitle"/>
          </p:nvPr>
        </p:nvSpPr>
        <p:spPr>
          <a:xfrm>
            <a:off x="4272800" y="1271300"/>
            <a:ext cx="4502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DATA CLEANING AND TRANSFORMATION</a:t>
            </a:r>
            <a:endParaRPr sz="3200" dirty="0"/>
          </a:p>
        </p:txBody>
      </p:sp>
      <p:sp>
        <p:nvSpPr>
          <p:cNvPr id="2" name="Freeform 6">
            <a:extLst>
              <a:ext uri="{FF2B5EF4-FFF2-40B4-BE49-F238E27FC236}">
                <a16:creationId xmlns:a16="http://schemas.microsoft.com/office/drawing/2014/main" id="{F1134D19-75AA-7DE3-1054-73F493823B95}"/>
              </a:ext>
            </a:extLst>
          </p:cNvPr>
          <p:cNvSpPr/>
          <p:nvPr/>
        </p:nvSpPr>
        <p:spPr>
          <a:xfrm>
            <a:off x="5231944" y="2216150"/>
            <a:ext cx="2349956" cy="2368550"/>
          </a:xfrm>
          <a:custGeom>
            <a:avLst/>
            <a:gdLst/>
            <a:ahLst/>
            <a:cxnLst/>
            <a:rect l="l" t="t" r="r" b="b"/>
            <a:pathLst>
              <a:path w="2825456" h="3215959">
                <a:moveTo>
                  <a:pt x="0" y="0"/>
                </a:moveTo>
                <a:lnTo>
                  <a:pt x="2825456" y="0"/>
                </a:lnTo>
                <a:lnTo>
                  <a:pt x="2825456" y="3215959"/>
                </a:lnTo>
                <a:lnTo>
                  <a:pt x="0" y="32159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385323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5710B5-AEC0-D0BF-064B-009BB001ACDB}"/>
              </a:ext>
            </a:extLst>
          </p:cNvPr>
          <p:cNvSpPr/>
          <p:nvPr/>
        </p:nvSpPr>
        <p:spPr>
          <a:xfrm>
            <a:off x="353727" y="49716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3" name="Google Shape;2003;p58"/>
          <p:cNvSpPr txBox="1">
            <a:spLocks noGrp="1"/>
          </p:cNvSpPr>
          <p:nvPr>
            <p:ph type="title"/>
          </p:nvPr>
        </p:nvSpPr>
        <p:spPr>
          <a:xfrm>
            <a:off x="638400" y="623222"/>
            <a:ext cx="1774600" cy="5735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tx1"/>
                </a:solidFill>
              </a:rPr>
              <a:t>Data Cleaning</a:t>
            </a:r>
            <a:endParaRPr sz="1600" dirty="0">
              <a:solidFill>
                <a:schemeClr val="tx1"/>
              </a:solidFill>
            </a:endParaRP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86E89A18-482B-0B88-1FDD-0A74B5DA7774}"/>
              </a:ext>
            </a:extLst>
          </p:cNvPr>
          <p:cNvSpPr txBox="1"/>
          <p:nvPr/>
        </p:nvSpPr>
        <p:spPr>
          <a:xfrm>
            <a:off x="2697673" y="550396"/>
            <a:ext cx="4572000" cy="646331"/>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marL="0" lvl="0" indent="0" algn="ctr">
              <a:spcBef>
                <a:spcPct val="0"/>
              </a:spcBef>
            </a:pPr>
            <a:r>
              <a:rPr lang="en-US" sz="1100" spc="255" dirty="0">
                <a:solidFill>
                  <a:srgbClr val="FFAB40"/>
                </a:solidFill>
                <a:latin typeface="DM Sans Bold"/>
                <a:sym typeface="Montserrat"/>
              </a:rPr>
              <a:t>NO missing values or inconsistencies were detected ensuring reliability and accuracy in the dataset</a:t>
            </a:r>
            <a:r>
              <a:rPr lang="en-US" sz="1400" u="none" strike="noStrike" spc="264" dirty="0">
                <a:solidFill>
                  <a:srgbClr val="000000"/>
                </a:solidFill>
                <a:latin typeface="DM Sans Bold"/>
              </a:rPr>
              <a:t>. </a:t>
            </a:r>
          </a:p>
        </p:txBody>
      </p:sp>
      <p:sp>
        <p:nvSpPr>
          <p:cNvPr id="7" name="Rectangle: Rounded Corners 6">
            <a:extLst>
              <a:ext uri="{FF2B5EF4-FFF2-40B4-BE49-F238E27FC236}">
                <a16:creationId xmlns:a16="http://schemas.microsoft.com/office/drawing/2014/main" id="{0CCAC84C-DD37-5D73-5131-2B6031C4428F}"/>
              </a:ext>
            </a:extLst>
          </p:cNvPr>
          <p:cNvSpPr/>
          <p:nvPr/>
        </p:nvSpPr>
        <p:spPr>
          <a:xfrm>
            <a:off x="353727" y="1707902"/>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Google Shape;2003;p58">
            <a:extLst>
              <a:ext uri="{FF2B5EF4-FFF2-40B4-BE49-F238E27FC236}">
                <a16:creationId xmlns:a16="http://schemas.microsoft.com/office/drawing/2014/main" id="{8FA14522-FC62-B765-B095-E381B7C11BBF}"/>
              </a:ext>
            </a:extLst>
          </p:cNvPr>
          <p:cNvSpPr txBox="1">
            <a:spLocks/>
          </p:cNvSpPr>
          <p:nvPr/>
        </p:nvSpPr>
        <p:spPr>
          <a:xfrm>
            <a:off x="418266" y="1707902"/>
            <a:ext cx="1994734"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1400" dirty="0">
                <a:solidFill>
                  <a:schemeClr val="tx1"/>
                </a:solidFill>
              </a:rPr>
              <a:t>Data Transformation</a:t>
            </a:r>
          </a:p>
        </p:txBody>
      </p:sp>
      <p:sp>
        <p:nvSpPr>
          <p:cNvPr id="9" name="TextBox 8">
            <a:extLst>
              <a:ext uri="{FF2B5EF4-FFF2-40B4-BE49-F238E27FC236}">
                <a16:creationId xmlns:a16="http://schemas.microsoft.com/office/drawing/2014/main" id="{5DD95C51-CA1F-73FD-3CCA-693A4BC9F6AE}"/>
              </a:ext>
            </a:extLst>
          </p:cNvPr>
          <p:cNvSpPr txBox="1"/>
          <p:nvPr/>
        </p:nvSpPr>
        <p:spPr>
          <a:xfrm>
            <a:off x="2697673" y="1635076"/>
            <a:ext cx="4572000" cy="2386487"/>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PPr>
            <a:lvl1pPr marL="0" indent="0" algn="ctr">
              <a:spcBef>
                <a:spcPct val="0"/>
              </a:spcBef>
              <a:defRPr sz="1100" spc="255">
                <a:solidFill>
                  <a:srgbClr val="FFAB40"/>
                </a:solidFill>
                <a:latin typeface="DM Sans Bold"/>
              </a:defRPr>
            </a:lvl1pPr>
          </a:lstStyle>
          <a:p>
            <a:r>
              <a:rPr lang="en-US" dirty="0"/>
              <a:t>Using DAX queries data is aggregated and transformed to calculate important metrics and KPI’s such as Total revenue, Average utilization ratio, Customer Acquisition </a:t>
            </a:r>
            <a:r>
              <a:rPr lang="en-US"/>
              <a:t>cost...</a:t>
            </a:r>
            <a:endParaRPr lang="en-US" dirty="0"/>
          </a:p>
        </p:txBody>
      </p:sp>
      <p:sp>
        <p:nvSpPr>
          <p:cNvPr id="10" name="TextBox 9">
            <a:extLst>
              <a:ext uri="{FF2B5EF4-FFF2-40B4-BE49-F238E27FC236}">
                <a16:creationId xmlns:a16="http://schemas.microsoft.com/office/drawing/2014/main" id="{B2E24F8F-8AF5-4051-90C9-9420CF58FE7A}"/>
              </a:ext>
            </a:extLst>
          </p:cNvPr>
          <p:cNvSpPr txBox="1"/>
          <p:nvPr/>
        </p:nvSpPr>
        <p:spPr>
          <a:xfrm>
            <a:off x="283986" y="3084969"/>
            <a:ext cx="2586214" cy="110799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pPr algn="l"/>
            <a:r>
              <a:rPr lang="en-US" dirty="0"/>
              <a:t>Introducing a comprehensive metric named Revenue, which helps in keeping an overview of the financial </a:t>
            </a:r>
            <a:r>
              <a:rPr lang="en-US"/>
              <a:t>performance.</a:t>
            </a:r>
            <a:endParaRPr lang="en-US" dirty="0"/>
          </a:p>
        </p:txBody>
      </p:sp>
      <p:sp>
        <p:nvSpPr>
          <p:cNvPr id="11" name="Freeform 5">
            <a:extLst>
              <a:ext uri="{FF2B5EF4-FFF2-40B4-BE49-F238E27FC236}">
                <a16:creationId xmlns:a16="http://schemas.microsoft.com/office/drawing/2014/main" id="{41588F1A-C74B-42E8-2257-F5A7DDF28A7E}"/>
              </a:ext>
            </a:extLst>
          </p:cNvPr>
          <p:cNvSpPr/>
          <p:nvPr/>
        </p:nvSpPr>
        <p:spPr>
          <a:xfrm>
            <a:off x="3743719" y="3325518"/>
            <a:ext cx="5116295" cy="1690678"/>
          </a:xfrm>
          <a:custGeom>
            <a:avLst/>
            <a:gdLst/>
            <a:ahLst/>
            <a:cxnLst/>
            <a:rect l="l" t="t" r="r" b="b"/>
            <a:pathLst>
              <a:path w="9553153" h="1690678">
                <a:moveTo>
                  <a:pt x="0" y="0"/>
                </a:moveTo>
                <a:lnTo>
                  <a:pt x="9553153" y="0"/>
                </a:lnTo>
                <a:lnTo>
                  <a:pt x="9553153" y="1690678"/>
                </a:lnTo>
                <a:lnTo>
                  <a:pt x="0" y="1690678"/>
                </a:lnTo>
                <a:lnTo>
                  <a:pt x="0" y="0"/>
                </a:lnTo>
                <a:close/>
              </a:path>
            </a:pathLst>
          </a:custGeom>
          <a:blipFill>
            <a:blip r:embed="rId3"/>
            <a:stretch>
              <a:fillRect/>
            </a:stretch>
          </a:blipFill>
        </p:spPr>
      </p:sp>
      <p:sp>
        <p:nvSpPr>
          <p:cNvPr id="16" name="Arrow: Circular 15">
            <a:extLst>
              <a:ext uri="{FF2B5EF4-FFF2-40B4-BE49-F238E27FC236}">
                <a16:creationId xmlns:a16="http://schemas.microsoft.com/office/drawing/2014/main" id="{E3331790-72C9-5393-00F2-ABA72492EF20}"/>
              </a:ext>
            </a:extLst>
          </p:cNvPr>
          <p:cNvSpPr/>
          <p:nvPr/>
        </p:nvSpPr>
        <p:spPr>
          <a:xfrm flipV="1">
            <a:off x="2870200" y="3598226"/>
            <a:ext cx="951029" cy="694374"/>
          </a:xfrm>
          <a:prstGeom prst="circularArrow">
            <a:avLst>
              <a:gd name="adj1" fmla="val 3014"/>
              <a:gd name="adj2" fmla="val 406565"/>
              <a:gd name="adj3" fmla="val 133170"/>
              <a:gd name="adj4" fmla="val 10800000"/>
              <a:gd name="adj5" fmla="val 10738"/>
            </a:avLst>
          </a:prstGeom>
          <a:ln w="76200">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9676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86E89A18-482B-0B88-1FDD-0A74B5DA7774}"/>
              </a:ext>
            </a:extLst>
          </p:cNvPr>
          <p:cNvSpPr txBox="1"/>
          <p:nvPr/>
        </p:nvSpPr>
        <p:spPr>
          <a:xfrm>
            <a:off x="353727" y="333049"/>
            <a:ext cx="4572000" cy="600164"/>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r>
              <a:rPr lang="en-US" dirty="0"/>
              <a:t>Introducing a new column, ‘Age group’, designed to categorize customers into age buckets using ‘SWITCH’ function.</a:t>
            </a:r>
          </a:p>
        </p:txBody>
      </p:sp>
      <p:sp>
        <p:nvSpPr>
          <p:cNvPr id="9" name="TextBox 8">
            <a:extLst>
              <a:ext uri="{FF2B5EF4-FFF2-40B4-BE49-F238E27FC236}">
                <a16:creationId xmlns:a16="http://schemas.microsoft.com/office/drawing/2014/main" id="{5DD95C51-CA1F-73FD-3CCA-693A4BC9F6AE}"/>
              </a:ext>
            </a:extLst>
          </p:cNvPr>
          <p:cNvSpPr txBox="1"/>
          <p:nvPr/>
        </p:nvSpPr>
        <p:spPr>
          <a:xfrm>
            <a:off x="4572000" y="2692163"/>
            <a:ext cx="4572000" cy="769441"/>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r>
              <a:rPr lang="en-US" dirty="0"/>
              <a:t>Introducing the ‘Income group‘ column, used to categorize customers based on their income levels using ‘SWITCH’ function that helps in </a:t>
            </a:r>
            <a:r>
              <a:rPr lang="en-US"/>
              <a:t>analysis.</a:t>
            </a:r>
            <a:endParaRPr lang="en-US" dirty="0"/>
          </a:p>
        </p:txBody>
      </p:sp>
      <p:sp>
        <p:nvSpPr>
          <p:cNvPr id="16" name="Arrow: Circular 15">
            <a:extLst>
              <a:ext uri="{FF2B5EF4-FFF2-40B4-BE49-F238E27FC236}">
                <a16:creationId xmlns:a16="http://schemas.microsoft.com/office/drawing/2014/main" id="{E3331790-72C9-5393-00F2-ABA72492EF20}"/>
              </a:ext>
            </a:extLst>
          </p:cNvPr>
          <p:cNvSpPr/>
          <p:nvPr/>
        </p:nvSpPr>
        <p:spPr>
          <a:xfrm rot="2147943" flipV="1">
            <a:off x="2561348" y="743820"/>
            <a:ext cx="1662039" cy="1280545"/>
          </a:xfrm>
          <a:prstGeom prst="circularArrow">
            <a:avLst>
              <a:gd name="adj1" fmla="val 3014"/>
              <a:gd name="adj2" fmla="val 406565"/>
              <a:gd name="adj3" fmla="val 133170"/>
              <a:gd name="adj4" fmla="val 10800000"/>
              <a:gd name="adj5" fmla="val 10738"/>
            </a:avLst>
          </a:prstGeom>
          <a:ln w="76200">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
        <p:nvSpPr>
          <p:cNvPr id="6" name="Freeform 8">
            <a:extLst>
              <a:ext uri="{FF2B5EF4-FFF2-40B4-BE49-F238E27FC236}">
                <a16:creationId xmlns:a16="http://schemas.microsoft.com/office/drawing/2014/main" id="{4D37BA88-C6D9-C019-02C1-F2A2E2A2575B}"/>
              </a:ext>
            </a:extLst>
          </p:cNvPr>
          <p:cNvSpPr/>
          <p:nvPr/>
        </p:nvSpPr>
        <p:spPr>
          <a:xfrm>
            <a:off x="4119653" y="1052832"/>
            <a:ext cx="5024347" cy="1098525"/>
          </a:xfrm>
          <a:custGeom>
            <a:avLst/>
            <a:gdLst/>
            <a:ahLst/>
            <a:cxnLst/>
            <a:rect l="l" t="t" r="r" b="b"/>
            <a:pathLst>
              <a:path w="12124563" h="2631288">
                <a:moveTo>
                  <a:pt x="0" y="0"/>
                </a:moveTo>
                <a:lnTo>
                  <a:pt x="12124564" y="0"/>
                </a:lnTo>
                <a:lnTo>
                  <a:pt x="12124564" y="2631289"/>
                </a:lnTo>
                <a:lnTo>
                  <a:pt x="0" y="2631289"/>
                </a:lnTo>
                <a:lnTo>
                  <a:pt x="0" y="0"/>
                </a:lnTo>
                <a:close/>
              </a:path>
            </a:pathLst>
          </a:custGeom>
          <a:blipFill>
            <a:blip r:embed="rId3"/>
            <a:stretch>
              <a:fillRect/>
            </a:stretch>
          </a:blipFill>
        </p:spPr>
      </p:sp>
      <p:sp>
        <p:nvSpPr>
          <p:cNvPr id="12" name="Freeform 9">
            <a:extLst>
              <a:ext uri="{FF2B5EF4-FFF2-40B4-BE49-F238E27FC236}">
                <a16:creationId xmlns:a16="http://schemas.microsoft.com/office/drawing/2014/main" id="{F46F65E6-BB88-D1E3-0AA4-0698DBB1907E}"/>
              </a:ext>
            </a:extLst>
          </p:cNvPr>
          <p:cNvSpPr/>
          <p:nvPr/>
        </p:nvSpPr>
        <p:spPr>
          <a:xfrm>
            <a:off x="204297" y="3607645"/>
            <a:ext cx="6772918" cy="1408551"/>
          </a:xfrm>
          <a:custGeom>
            <a:avLst/>
            <a:gdLst/>
            <a:ahLst/>
            <a:cxnLst/>
            <a:rect l="l" t="t" r="r" b="b"/>
            <a:pathLst>
              <a:path w="12124563" h="2347522">
                <a:moveTo>
                  <a:pt x="0" y="0"/>
                </a:moveTo>
                <a:lnTo>
                  <a:pt x="12124563" y="0"/>
                </a:lnTo>
                <a:lnTo>
                  <a:pt x="12124563" y="2347522"/>
                </a:lnTo>
                <a:lnTo>
                  <a:pt x="0" y="2347522"/>
                </a:lnTo>
                <a:lnTo>
                  <a:pt x="0" y="0"/>
                </a:lnTo>
                <a:close/>
              </a:path>
            </a:pathLst>
          </a:custGeom>
          <a:blipFill>
            <a:blip r:embed="rId4"/>
            <a:stretch>
              <a:fillRect/>
            </a:stretch>
          </a:blipFill>
        </p:spPr>
      </p:sp>
      <p:sp>
        <p:nvSpPr>
          <p:cNvPr id="13" name="Arrow: Circular 12">
            <a:extLst>
              <a:ext uri="{FF2B5EF4-FFF2-40B4-BE49-F238E27FC236}">
                <a16:creationId xmlns:a16="http://schemas.microsoft.com/office/drawing/2014/main" id="{86F43A0C-DFC4-5A1D-D742-5F76E6AC22D1}"/>
              </a:ext>
            </a:extLst>
          </p:cNvPr>
          <p:cNvSpPr/>
          <p:nvPr/>
        </p:nvSpPr>
        <p:spPr>
          <a:xfrm rot="19116105" flipH="1" flipV="1">
            <a:off x="6863476" y="3424387"/>
            <a:ext cx="1534844" cy="1280545"/>
          </a:xfrm>
          <a:prstGeom prst="circularArrow">
            <a:avLst>
              <a:gd name="adj1" fmla="val 3014"/>
              <a:gd name="adj2" fmla="val 406565"/>
              <a:gd name="adj3" fmla="val 133170"/>
              <a:gd name="adj4" fmla="val 10800000"/>
              <a:gd name="adj5" fmla="val 10738"/>
            </a:avLst>
          </a:prstGeom>
          <a:ln w="76200">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528975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9869B0DE-94E3-E315-22B2-F5273F4C87AC}"/>
              </a:ext>
            </a:extLst>
          </p:cNvPr>
          <p:cNvSpPr txBox="1"/>
          <p:nvPr/>
        </p:nvSpPr>
        <p:spPr>
          <a:xfrm>
            <a:off x="194912" y="695435"/>
            <a:ext cx="3064755" cy="224676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Created DAX queries to measure the total revenue generated within the current week and also within the previous week using CALCULATE function in order to find the Week-on-Week change in revenue.</a:t>
            </a:r>
          </a:p>
        </p:txBody>
      </p:sp>
      <p:sp>
        <p:nvSpPr>
          <p:cNvPr id="5" name="Freeform 6">
            <a:extLst>
              <a:ext uri="{FF2B5EF4-FFF2-40B4-BE49-F238E27FC236}">
                <a16:creationId xmlns:a16="http://schemas.microsoft.com/office/drawing/2014/main" id="{32189288-74F3-1BF5-53A1-546054C6849D}"/>
              </a:ext>
            </a:extLst>
          </p:cNvPr>
          <p:cNvSpPr/>
          <p:nvPr/>
        </p:nvSpPr>
        <p:spPr>
          <a:xfrm>
            <a:off x="3905302" y="127304"/>
            <a:ext cx="4527498" cy="1701942"/>
          </a:xfrm>
          <a:custGeom>
            <a:avLst/>
            <a:gdLst/>
            <a:ahLst/>
            <a:cxnLst/>
            <a:rect l="l" t="t" r="r" b="b"/>
            <a:pathLst>
              <a:path w="11628277" h="2251460">
                <a:moveTo>
                  <a:pt x="0" y="0"/>
                </a:moveTo>
                <a:lnTo>
                  <a:pt x="11628277" y="0"/>
                </a:lnTo>
                <a:lnTo>
                  <a:pt x="11628277" y="2251460"/>
                </a:lnTo>
                <a:lnTo>
                  <a:pt x="0" y="2251460"/>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CBDF5A3A-2178-FC06-0DBE-7FF67AFDFFA2}"/>
              </a:ext>
            </a:extLst>
          </p:cNvPr>
          <p:cNvSpPr/>
          <p:nvPr/>
        </p:nvSpPr>
        <p:spPr>
          <a:xfrm>
            <a:off x="3905302" y="3504245"/>
            <a:ext cx="4432671" cy="1493772"/>
          </a:xfrm>
          <a:custGeom>
            <a:avLst/>
            <a:gdLst/>
            <a:ahLst/>
            <a:cxnLst/>
            <a:rect l="l" t="t" r="r" b="b"/>
            <a:pathLst>
              <a:path w="11570574" h="2251642">
                <a:moveTo>
                  <a:pt x="0" y="0"/>
                </a:moveTo>
                <a:lnTo>
                  <a:pt x="11570574" y="0"/>
                </a:lnTo>
                <a:lnTo>
                  <a:pt x="11570574" y="2251642"/>
                </a:lnTo>
                <a:lnTo>
                  <a:pt x="0" y="2251642"/>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1FA8B959-6B65-6B11-F55C-3B33C62FA526}"/>
              </a:ext>
            </a:extLst>
          </p:cNvPr>
          <p:cNvSpPr/>
          <p:nvPr/>
        </p:nvSpPr>
        <p:spPr>
          <a:xfrm>
            <a:off x="3905302" y="2019236"/>
            <a:ext cx="4432671" cy="1295019"/>
          </a:xfrm>
          <a:custGeom>
            <a:avLst/>
            <a:gdLst/>
            <a:ahLst/>
            <a:cxnLst/>
            <a:rect l="l" t="t" r="r" b="b"/>
            <a:pathLst>
              <a:path w="9190864" h="1295019">
                <a:moveTo>
                  <a:pt x="0" y="0"/>
                </a:moveTo>
                <a:lnTo>
                  <a:pt x="9190865" y="0"/>
                </a:lnTo>
                <a:lnTo>
                  <a:pt x="9190865" y="1295019"/>
                </a:lnTo>
                <a:lnTo>
                  <a:pt x="0" y="1295019"/>
                </a:lnTo>
                <a:lnTo>
                  <a:pt x="0" y="0"/>
                </a:lnTo>
                <a:close/>
              </a:path>
            </a:pathLst>
          </a:custGeom>
          <a:blipFill>
            <a:blip r:embed="rId5"/>
            <a:stretch>
              <a:fillRect/>
            </a:stretch>
          </a:blipFill>
        </p:spPr>
      </p:sp>
    </p:spTree>
    <p:extLst>
      <p:ext uri="{BB962C8B-B14F-4D97-AF65-F5344CB8AC3E}">
        <p14:creationId xmlns:p14="http://schemas.microsoft.com/office/powerpoint/2010/main" val="91846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86E89A18-482B-0B88-1FDD-0A74B5DA7774}"/>
              </a:ext>
            </a:extLst>
          </p:cNvPr>
          <p:cNvSpPr txBox="1"/>
          <p:nvPr/>
        </p:nvSpPr>
        <p:spPr>
          <a:xfrm>
            <a:off x="353727" y="333049"/>
            <a:ext cx="4572000" cy="938719"/>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r>
              <a:rPr lang="en-US" dirty="0"/>
              <a:t>Created a new metric, Average Utilization ratio(AU Ratio) which refers to the average percentage of credit card limits that are being used by cardholders.</a:t>
            </a:r>
          </a:p>
          <a:p>
            <a:r>
              <a:rPr lang="en-US"/>
              <a:t>.</a:t>
            </a:r>
            <a:endParaRPr lang="en-US" dirty="0"/>
          </a:p>
        </p:txBody>
      </p:sp>
      <p:sp>
        <p:nvSpPr>
          <p:cNvPr id="9" name="TextBox 8">
            <a:extLst>
              <a:ext uri="{FF2B5EF4-FFF2-40B4-BE49-F238E27FC236}">
                <a16:creationId xmlns:a16="http://schemas.microsoft.com/office/drawing/2014/main" id="{5DD95C51-CA1F-73FD-3CCA-693A4BC9F6AE}"/>
              </a:ext>
            </a:extLst>
          </p:cNvPr>
          <p:cNvSpPr txBox="1"/>
          <p:nvPr/>
        </p:nvSpPr>
        <p:spPr>
          <a:xfrm>
            <a:off x="4572000" y="2692163"/>
            <a:ext cx="4572000" cy="181581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r>
              <a:rPr lang="en-US" dirty="0"/>
              <a:t>Created a new measure Delinquency Rate, which refers to an account on which the cardholder has failed to make the minimum required payment by the due </a:t>
            </a:r>
            <a:r>
              <a:rPr lang="en-US"/>
              <a:t>date.</a:t>
            </a:r>
            <a:endParaRPr lang="en-US" dirty="0"/>
          </a:p>
        </p:txBody>
      </p:sp>
      <p:sp>
        <p:nvSpPr>
          <p:cNvPr id="16" name="Arrow: Circular 15">
            <a:extLst>
              <a:ext uri="{FF2B5EF4-FFF2-40B4-BE49-F238E27FC236}">
                <a16:creationId xmlns:a16="http://schemas.microsoft.com/office/drawing/2014/main" id="{E3331790-72C9-5393-00F2-ABA72492EF20}"/>
              </a:ext>
            </a:extLst>
          </p:cNvPr>
          <p:cNvSpPr/>
          <p:nvPr/>
        </p:nvSpPr>
        <p:spPr>
          <a:xfrm rot="2887435" flipV="1">
            <a:off x="2065116" y="1222574"/>
            <a:ext cx="1282477" cy="905028"/>
          </a:xfrm>
          <a:prstGeom prst="circularArrow">
            <a:avLst>
              <a:gd name="adj1" fmla="val 3014"/>
              <a:gd name="adj2" fmla="val 406565"/>
              <a:gd name="adj3" fmla="val 133170"/>
              <a:gd name="adj4" fmla="val 10800000"/>
              <a:gd name="adj5" fmla="val 10738"/>
            </a:avLst>
          </a:prstGeom>
          <a:ln w="76200">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
        <p:nvSpPr>
          <p:cNvPr id="13" name="Arrow: Circular 12">
            <a:extLst>
              <a:ext uri="{FF2B5EF4-FFF2-40B4-BE49-F238E27FC236}">
                <a16:creationId xmlns:a16="http://schemas.microsoft.com/office/drawing/2014/main" id="{86F43A0C-DFC4-5A1D-D742-5F76E6AC22D1}"/>
              </a:ext>
            </a:extLst>
          </p:cNvPr>
          <p:cNvSpPr/>
          <p:nvPr/>
        </p:nvSpPr>
        <p:spPr>
          <a:xfrm rot="19116105" flipH="1" flipV="1">
            <a:off x="6863476" y="3424387"/>
            <a:ext cx="1534844" cy="1280545"/>
          </a:xfrm>
          <a:prstGeom prst="circularArrow">
            <a:avLst>
              <a:gd name="adj1" fmla="val 3014"/>
              <a:gd name="adj2" fmla="val 406565"/>
              <a:gd name="adj3" fmla="val 133170"/>
              <a:gd name="adj4" fmla="val 10800000"/>
              <a:gd name="adj5" fmla="val 10738"/>
            </a:avLst>
          </a:prstGeom>
          <a:ln w="76200">
            <a:solidFill>
              <a:srgbClr val="00B0F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
        <p:nvSpPr>
          <p:cNvPr id="2" name="Freeform 5">
            <a:extLst>
              <a:ext uri="{FF2B5EF4-FFF2-40B4-BE49-F238E27FC236}">
                <a16:creationId xmlns:a16="http://schemas.microsoft.com/office/drawing/2014/main" id="{08CF1978-F93F-7774-ED8A-ECAD99E537B7}"/>
              </a:ext>
            </a:extLst>
          </p:cNvPr>
          <p:cNvSpPr/>
          <p:nvPr/>
        </p:nvSpPr>
        <p:spPr>
          <a:xfrm>
            <a:off x="3276859" y="1417809"/>
            <a:ext cx="5910156" cy="843630"/>
          </a:xfrm>
          <a:custGeom>
            <a:avLst/>
            <a:gdLst/>
            <a:ahLst/>
            <a:cxnLst/>
            <a:rect l="l" t="t" r="r" b="b"/>
            <a:pathLst>
              <a:path w="10458908" h="925689">
                <a:moveTo>
                  <a:pt x="0" y="0"/>
                </a:moveTo>
                <a:lnTo>
                  <a:pt x="10458908" y="0"/>
                </a:lnTo>
                <a:lnTo>
                  <a:pt x="10458908" y="925689"/>
                </a:lnTo>
                <a:lnTo>
                  <a:pt x="0" y="925689"/>
                </a:lnTo>
                <a:lnTo>
                  <a:pt x="0" y="0"/>
                </a:lnTo>
                <a:close/>
              </a:path>
            </a:pathLst>
          </a:custGeom>
          <a:blipFill>
            <a:blip r:embed="rId3"/>
            <a:stretch>
              <a:fillRect/>
            </a:stretch>
          </a:blipFill>
        </p:spPr>
      </p:sp>
      <p:sp>
        <p:nvSpPr>
          <p:cNvPr id="4" name="Freeform 6">
            <a:extLst>
              <a:ext uri="{FF2B5EF4-FFF2-40B4-BE49-F238E27FC236}">
                <a16:creationId xmlns:a16="http://schemas.microsoft.com/office/drawing/2014/main" id="{F916D0B0-B798-5D9A-2EDC-E63AAA0D4274}"/>
              </a:ext>
            </a:extLst>
          </p:cNvPr>
          <p:cNvSpPr/>
          <p:nvPr/>
        </p:nvSpPr>
        <p:spPr>
          <a:xfrm>
            <a:off x="836306" y="3566201"/>
            <a:ext cx="6148694" cy="1381637"/>
          </a:xfrm>
          <a:custGeom>
            <a:avLst/>
            <a:gdLst/>
            <a:ahLst/>
            <a:cxnLst/>
            <a:rect l="l" t="t" r="r" b="b"/>
            <a:pathLst>
              <a:path w="7980107" h="2442648">
                <a:moveTo>
                  <a:pt x="0" y="0"/>
                </a:moveTo>
                <a:lnTo>
                  <a:pt x="7980107" y="0"/>
                </a:lnTo>
                <a:lnTo>
                  <a:pt x="7980107" y="2442648"/>
                </a:lnTo>
                <a:lnTo>
                  <a:pt x="0" y="2442648"/>
                </a:lnTo>
                <a:lnTo>
                  <a:pt x="0" y="0"/>
                </a:lnTo>
                <a:close/>
              </a:path>
            </a:pathLst>
          </a:custGeom>
          <a:blipFill>
            <a:blip r:embed="rId4"/>
            <a:stretch>
              <a:fillRect/>
            </a:stretch>
          </a:blipFill>
        </p:spPr>
      </p:sp>
    </p:spTree>
    <p:extLst>
      <p:ext uri="{BB962C8B-B14F-4D97-AF65-F5344CB8AC3E}">
        <p14:creationId xmlns:p14="http://schemas.microsoft.com/office/powerpoint/2010/main" val="1137751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86E89A18-482B-0B88-1FDD-0A74B5DA7774}"/>
              </a:ext>
            </a:extLst>
          </p:cNvPr>
          <p:cNvSpPr txBox="1"/>
          <p:nvPr/>
        </p:nvSpPr>
        <p:spPr>
          <a:xfrm>
            <a:off x="393194" y="1754986"/>
            <a:ext cx="3938873" cy="255454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defPPr marR="0" lvl="0" algn="l" rtl="0">
              <a:lnSpc>
                <a:spcPct val="100000"/>
              </a:lnSpc>
              <a:spcBef>
                <a:spcPts val="0"/>
              </a:spcBef>
              <a:spcAft>
                <a:spcPts val="0"/>
              </a:spcAft>
              <a:defRPr/>
            </a:defPPr>
            <a:lvl1pPr marL="0" indent="0" algn="ctr">
              <a:spcBef>
                <a:spcPct val="0"/>
              </a:spcBef>
              <a:defRPr sz="1100" spc="255">
                <a:solidFill>
                  <a:srgbClr val="FFAB40"/>
                </a:solidFill>
                <a:latin typeface="DM Sans Bold"/>
              </a:defRPr>
            </a:lvl1pPr>
          </a:lstStyle>
          <a:p>
            <a:pPr algn="l"/>
            <a:r>
              <a:rPr lang="en-US" sz="2000" b="1" spc="0" dirty="0">
                <a:ln w="6600">
                  <a:solidFill>
                    <a:schemeClr val="accent2"/>
                  </a:solidFill>
                  <a:prstDash val="solid"/>
                </a:ln>
                <a:solidFill>
                  <a:srgbClr val="FFFFFF"/>
                </a:solidFill>
                <a:effectLst>
                  <a:outerShdw dist="38100" dir="2700000" algn="tl" rotWithShape="0">
                    <a:schemeClr val="accent2"/>
                  </a:outerShdw>
                </a:effectLst>
              </a:rPr>
              <a:t>Integrated the new week's (week-53) financial and customer data into the PostgreSQL database ensuring the analytics reflect the most current trends and patterns.</a:t>
            </a:r>
          </a:p>
          <a:p>
            <a:pPr algn="l"/>
            <a:r>
              <a:rPr lang="en-US" sz="2000" b="1" spc="0" dirty="0">
                <a:ln w="6600">
                  <a:solidFill>
                    <a:schemeClr val="accent2"/>
                  </a:solidFill>
                  <a:prstDash val="solid"/>
                </a:ln>
                <a:solidFill>
                  <a:srgbClr val="FFFFFF"/>
                </a:solidFill>
                <a:effectLst>
                  <a:outerShdw dist="38100" dir="2700000" algn="tl" rotWithShape="0">
                    <a:schemeClr val="accent2"/>
                  </a:outerShdw>
                </a:effectLst>
              </a:rPr>
              <a:t>.</a:t>
            </a:r>
          </a:p>
        </p:txBody>
      </p:sp>
      <p:sp>
        <p:nvSpPr>
          <p:cNvPr id="5" name="Freeform 7">
            <a:extLst>
              <a:ext uri="{FF2B5EF4-FFF2-40B4-BE49-F238E27FC236}">
                <a16:creationId xmlns:a16="http://schemas.microsoft.com/office/drawing/2014/main" id="{440E94B6-F76D-AB10-DCC0-70178C08AA79}"/>
              </a:ext>
            </a:extLst>
          </p:cNvPr>
          <p:cNvSpPr/>
          <p:nvPr/>
        </p:nvSpPr>
        <p:spPr>
          <a:xfrm>
            <a:off x="4811935" y="1754986"/>
            <a:ext cx="3778569" cy="2554545"/>
          </a:xfrm>
          <a:custGeom>
            <a:avLst/>
            <a:gdLst/>
            <a:ahLst/>
            <a:cxnLst/>
            <a:rect l="l" t="t" r="r" b="b"/>
            <a:pathLst>
              <a:path w="6811300" h="5198097">
                <a:moveTo>
                  <a:pt x="0" y="0"/>
                </a:moveTo>
                <a:lnTo>
                  <a:pt x="6811299" y="0"/>
                </a:lnTo>
                <a:lnTo>
                  <a:pt x="6811299" y="5198097"/>
                </a:lnTo>
                <a:lnTo>
                  <a:pt x="0" y="5198097"/>
                </a:lnTo>
                <a:lnTo>
                  <a:pt x="0" y="0"/>
                </a:lnTo>
                <a:close/>
              </a:path>
            </a:pathLst>
          </a:custGeom>
          <a:blipFill>
            <a:blip r:embed="rId3"/>
            <a:stretch>
              <a:fillRect/>
            </a:stretch>
          </a:blipFill>
        </p:spPr>
      </p:sp>
      <p:sp>
        <p:nvSpPr>
          <p:cNvPr id="6" name="Google Shape;194;p41">
            <a:extLst>
              <a:ext uri="{FF2B5EF4-FFF2-40B4-BE49-F238E27FC236}">
                <a16:creationId xmlns:a16="http://schemas.microsoft.com/office/drawing/2014/main" id="{C26435E0-6F88-D37D-A8A3-650FD077005F}"/>
              </a:ext>
            </a:extLst>
          </p:cNvPr>
          <p:cNvSpPr txBox="1">
            <a:spLocks/>
          </p:cNvSpPr>
          <p:nvPr/>
        </p:nvSpPr>
        <p:spPr>
          <a:xfrm>
            <a:off x="-199473" y="189268"/>
            <a:ext cx="828514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3200" dirty="0"/>
              <a:t>UPDATED WEEKLY DATA SQL DB</a:t>
            </a:r>
          </a:p>
        </p:txBody>
      </p:sp>
    </p:spTree>
    <p:extLst>
      <p:ext uri="{BB962C8B-B14F-4D97-AF65-F5344CB8AC3E}">
        <p14:creationId xmlns:p14="http://schemas.microsoft.com/office/powerpoint/2010/main" val="197631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Rectangle 3">
            <a:extLst>
              <a:ext uri="{FF2B5EF4-FFF2-40B4-BE49-F238E27FC236}">
                <a16:creationId xmlns:a16="http://schemas.microsoft.com/office/drawing/2014/main" id="{17CEF13B-4C48-3DF3-DA11-6208FA691867}"/>
              </a:ext>
            </a:extLst>
          </p:cNvPr>
          <p:cNvSpPr/>
          <p:nvPr/>
        </p:nvSpPr>
        <p:spPr>
          <a:xfrm>
            <a:off x="2387596" y="1422397"/>
            <a:ext cx="3302000" cy="27516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94;p41">
            <a:extLst>
              <a:ext uri="{FF2B5EF4-FFF2-40B4-BE49-F238E27FC236}">
                <a16:creationId xmlns:a16="http://schemas.microsoft.com/office/drawing/2014/main" id="{C26435E0-6F88-D37D-A8A3-650FD077005F}"/>
              </a:ext>
            </a:extLst>
          </p:cNvPr>
          <p:cNvSpPr txBox="1">
            <a:spLocks/>
          </p:cNvSpPr>
          <p:nvPr/>
        </p:nvSpPr>
        <p:spPr>
          <a:xfrm>
            <a:off x="-199473" y="189268"/>
            <a:ext cx="828514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3200" dirty="0"/>
              <a:t>BUILDING DASHBOARDS</a:t>
            </a:r>
          </a:p>
        </p:txBody>
      </p:sp>
      <p:sp>
        <p:nvSpPr>
          <p:cNvPr id="2" name="Freeform 5">
            <a:extLst>
              <a:ext uri="{FF2B5EF4-FFF2-40B4-BE49-F238E27FC236}">
                <a16:creationId xmlns:a16="http://schemas.microsoft.com/office/drawing/2014/main" id="{E1A34CA9-1637-4A30-93B4-B01B90A9CD41}"/>
              </a:ext>
            </a:extLst>
          </p:cNvPr>
          <p:cNvSpPr/>
          <p:nvPr/>
        </p:nvSpPr>
        <p:spPr>
          <a:xfrm>
            <a:off x="2508282" y="1522767"/>
            <a:ext cx="3028918" cy="2662978"/>
          </a:xfrm>
          <a:custGeom>
            <a:avLst/>
            <a:gdLst/>
            <a:ahLst/>
            <a:cxnLst/>
            <a:rect l="l" t="t" r="r" b="b"/>
            <a:pathLst>
              <a:path w="3752671" h="3596374">
                <a:moveTo>
                  <a:pt x="0" y="0"/>
                </a:moveTo>
                <a:lnTo>
                  <a:pt x="3752670" y="0"/>
                </a:lnTo>
                <a:lnTo>
                  <a:pt x="3752670" y="3596374"/>
                </a:lnTo>
                <a:lnTo>
                  <a:pt x="0" y="3596374"/>
                </a:lnTo>
                <a:lnTo>
                  <a:pt x="0" y="0"/>
                </a:lnTo>
                <a:close/>
              </a:path>
            </a:pathLst>
          </a:custGeom>
          <a:blipFill>
            <a:blip r:embed="rId3"/>
            <a:stretch>
              <a:fillRect t="-4345"/>
            </a:stretch>
          </a:blipFill>
        </p:spPr>
      </p:sp>
    </p:spTree>
    <p:extLst>
      <p:ext uri="{BB962C8B-B14F-4D97-AF65-F5344CB8AC3E}">
        <p14:creationId xmlns:p14="http://schemas.microsoft.com/office/powerpoint/2010/main" val="397184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a:extLst>
              <a:ext uri="{FF2B5EF4-FFF2-40B4-BE49-F238E27FC236}">
                <a16:creationId xmlns:a16="http://schemas.microsoft.com/office/drawing/2014/main" id="{7E23383C-D50C-E051-9831-CB84A8E8A0F6}"/>
              </a:ext>
            </a:extLst>
          </p:cNvPr>
          <p:cNvPicPr>
            <a:picLocks noChangeAspect="1"/>
          </p:cNvPicPr>
          <p:nvPr/>
        </p:nvPicPr>
        <p:blipFill>
          <a:blip r:embed="rId3"/>
          <a:stretch>
            <a:fillRect/>
          </a:stretch>
        </p:blipFill>
        <p:spPr>
          <a:xfrm>
            <a:off x="436033" y="259929"/>
            <a:ext cx="8271933" cy="4623641"/>
          </a:xfrm>
          <a:prstGeom prst="rect">
            <a:avLst/>
          </a:prstGeom>
        </p:spPr>
      </p:pic>
    </p:spTree>
    <p:extLst>
      <p:ext uri="{BB962C8B-B14F-4D97-AF65-F5344CB8AC3E}">
        <p14:creationId xmlns:p14="http://schemas.microsoft.com/office/powerpoint/2010/main" val="1774877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BF273A84-3070-5660-E89A-BFCCB844F63A}"/>
              </a:ext>
            </a:extLst>
          </p:cNvPr>
          <p:cNvPicPr>
            <a:picLocks noChangeAspect="1"/>
          </p:cNvPicPr>
          <p:nvPr/>
        </p:nvPicPr>
        <p:blipFill>
          <a:blip r:embed="rId3"/>
          <a:stretch>
            <a:fillRect/>
          </a:stretch>
        </p:blipFill>
        <p:spPr>
          <a:xfrm>
            <a:off x="389467" y="235108"/>
            <a:ext cx="8415866" cy="4701319"/>
          </a:xfrm>
          <a:prstGeom prst="rect">
            <a:avLst/>
          </a:prstGeom>
        </p:spPr>
      </p:pic>
    </p:spTree>
    <p:extLst>
      <p:ext uri="{BB962C8B-B14F-4D97-AF65-F5344CB8AC3E}">
        <p14:creationId xmlns:p14="http://schemas.microsoft.com/office/powerpoint/2010/main" val="1012419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6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a:t>
            </a:r>
            <a:endParaRPr dirty="0"/>
          </a:p>
        </p:txBody>
      </p:sp>
      <p:cxnSp>
        <p:nvCxnSpPr>
          <p:cNvPr id="2071" name="Google Shape;2071;p61"/>
          <p:cNvCxnSpPr/>
          <p:nvPr/>
        </p:nvCxnSpPr>
        <p:spPr>
          <a:xfrm>
            <a:off x="1026200" y="9982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72" name="Google Shape;2072;p61"/>
          <p:cNvSpPr txBox="1">
            <a:spLocks noGrp="1"/>
          </p:cNvSpPr>
          <p:nvPr>
            <p:ph type="title"/>
          </p:nvPr>
        </p:nvSpPr>
        <p:spPr>
          <a:xfrm>
            <a:off x="437997" y="2193348"/>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073" name="Google Shape;2073;p61"/>
          <p:cNvSpPr txBox="1">
            <a:spLocks noGrp="1"/>
          </p:cNvSpPr>
          <p:nvPr>
            <p:ph type="subTitle" idx="1"/>
          </p:nvPr>
        </p:nvSpPr>
        <p:spPr>
          <a:xfrm>
            <a:off x="2407700" y="2276639"/>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PROJECT OBJECTIVE</a:t>
            </a:r>
          </a:p>
        </p:txBody>
      </p:sp>
      <p:sp>
        <p:nvSpPr>
          <p:cNvPr id="2074" name="Google Shape;2074;p61"/>
          <p:cNvSpPr txBox="1">
            <a:spLocks noGrp="1"/>
          </p:cNvSpPr>
          <p:nvPr>
            <p:ph type="title" idx="2"/>
          </p:nvPr>
        </p:nvSpPr>
        <p:spPr>
          <a:xfrm>
            <a:off x="393998" y="2938699"/>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075" name="Google Shape;2075;p61"/>
          <p:cNvSpPr txBox="1">
            <a:spLocks noGrp="1"/>
          </p:cNvSpPr>
          <p:nvPr>
            <p:ph type="subTitle" idx="3"/>
          </p:nvPr>
        </p:nvSpPr>
        <p:spPr>
          <a:xfrm>
            <a:off x="2407700" y="2953754"/>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DATA UNDERSTANDING</a:t>
            </a:r>
          </a:p>
          <a:p>
            <a:pPr marL="0" lvl="0" indent="0" algn="l" rtl="0">
              <a:spcBef>
                <a:spcPts val="0"/>
              </a:spcBef>
              <a:spcAft>
                <a:spcPts val="0"/>
              </a:spcAft>
              <a:buNone/>
            </a:pPr>
            <a:endParaRPr lang="en-US" b="1" dirty="0"/>
          </a:p>
        </p:txBody>
      </p:sp>
      <p:sp>
        <p:nvSpPr>
          <p:cNvPr id="2076" name="Google Shape;2076;p61"/>
          <p:cNvSpPr txBox="1">
            <a:spLocks noGrp="1"/>
          </p:cNvSpPr>
          <p:nvPr>
            <p:ph type="title" idx="5"/>
          </p:nvPr>
        </p:nvSpPr>
        <p:spPr>
          <a:xfrm>
            <a:off x="437997" y="158139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2077" name="Google Shape;2077;p61"/>
          <p:cNvSpPr txBox="1">
            <a:spLocks noGrp="1"/>
          </p:cNvSpPr>
          <p:nvPr>
            <p:ph type="subTitle" idx="6"/>
          </p:nvPr>
        </p:nvSpPr>
        <p:spPr>
          <a:xfrm>
            <a:off x="2316998" y="1647642"/>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ABOUT</a:t>
            </a:r>
          </a:p>
        </p:txBody>
      </p:sp>
      <p:sp>
        <p:nvSpPr>
          <p:cNvPr id="2078" name="Google Shape;2078;p61"/>
          <p:cNvSpPr txBox="1">
            <a:spLocks noGrp="1"/>
          </p:cNvSpPr>
          <p:nvPr>
            <p:ph type="title" idx="7"/>
          </p:nvPr>
        </p:nvSpPr>
        <p:spPr>
          <a:xfrm>
            <a:off x="4995052" y="1621689"/>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2079" name="Google Shape;2079;p61"/>
          <p:cNvSpPr txBox="1">
            <a:spLocks noGrp="1"/>
          </p:cNvSpPr>
          <p:nvPr>
            <p:ph type="subTitle" idx="8"/>
          </p:nvPr>
        </p:nvSpPr>
        <p:spPr>
          <a:xfrm>
            <a:off x="6498674" y="1578173"/>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DATA CLEANING AND TRANSFORMATION</a:t>
            </a:r>
          </a:p>
        </p:txBody>
      </p:sp>
      <p:sp>
        <p:nvSpPr>
          <p:cNvPr id="2080" name="Google Shape;2080;p61"/>
          <p:cNvSpPr txBox="1">
            <a:spLocks noGrp="1"/>
          </p:cNvSpPr>
          <p:nvPr>
            <p:ph type="title" idx="9"/>
          </p:nvPr>
        </p:nvSpPr>
        <p:spPr>
          <a:xfrm>
            <a:off x="4995052" y="2361574"/>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2081" name="Google Shape;2081;p61"/>
          <p:cNvSpPr txBox="1">
            <a:spLocks noGrp="1"/>
          </p:cNvSpPr>
          <p:nvPr>
            <p:ph type="subTitle" idx="13"/>
          </p:nvPr>
        </p:nvSpPr>
        <p:spPr>
          <a:xfrm>
            <a:off x="6563244" y="2421348"/>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BUILDING DASHBOARDS</a:t>
            </a:r>
          </a:p>
        </p:txBody>
      </p:sp>
      <p:sp>
        <p:nvSpPr>
          <p:cNvPr id="2082" name="Google Shape;2082;p61"/>
          <p:cNvSpPr txBox="1">
            <a:spLocks noGrp="1"/>
          </p:cNvSpPr>
          <p:nvPr>
            <p:ph type="title" idx="14"/>
          </p:nvPr>
        </p:nvSpPr>
        <p:spPr>
          <a:xfrm>
            <a:off x="406632" y="3686954"/>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083" name="Google Shape;2083;p61"/>
          <p:cNvSpPr txBox="1">
            <a:spLocks noGrp="1"/>
          </p:cNvSpPr>
          <p:nvPr>
            <p:ph type="subTitle" idx="15"/>
          </p:nvPr>
        </p:nvSpPr>
        <p:spPr>
          <a:xfrm>
            <a:off x="2407700" y="3695002"/>
            <a:ext cx="20670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SETUP DATABASE AND IMPORT DATA</a:t>
            </a:r>
          </a:p>
        </p:txBody>
      </p:sp>
      <p:cxnSp>
        <p:nvCxnSpPr>
          <p:cNvPr id="2084" name="Google Shape;2084;p61"/>
          <p:cNvCxnSpPr>
            <a:cxnSpLocks/>
          </p:cNvCxnSpPr>
          <p:nvPr/>
        </p:nvCxnSpPr>
        <p:spPr>
          <a:xfrm>
            <a:off x="4838418" y="1456546"/>
            <a:ext cx="43548" cy="3185196"/>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80;p61">
            <a:extLst>
              <a:ext uri="{FF2B5EF4-FFF2-40B4-BE49-F238E27FC236}">
                <a16:creationId xmlns:a16="http://schemas.microsoft.com/office/drawing/2014/main" id="{3DE6FE94-9D82-0C43-CFE0-7156EFC1DB78}"/>
              </a:ext>
            </a:extLst>
          </p:cNvPr>
          <p:cNvSpPr txBox="1">
            <a:spLocks/>
          </p:cNvSpPr>
          <p:nvPr/>
        </p:nvSpPr>
        <p:spPr>
          <a:xfrm>
            <a:off x="4995052" y="2996680"/>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 dirty="0"/>
              <a:t>07</a:t>
            </a:r>
          </a:p>
        </p:txBody>
      </p:sp>
      <p:sp>
        <p:nvSpPr>
          <p:cNvPr id="3" name="Google Shape;2081;p61">
            <a:extLst>
              <a:ext uri="{FF2B5EF4-FFF2-40B4-BE49-F238E27FC236}">
                <a16:creationId xmlns:a16="http://schemas.microsoft.com/office/drawing/2014/main" id="{17C9104E-8BEC-4F1F-D513-401BEA6C680B}"/>
              </a:ext>
            </a:extLst>
          </p:cNvPr>
          <p:cNvSpPr txBox="1">
            <a:spLocks/>
          </p:cNvSpPr>
          <p:nvPr/>
        </p:nvSpPr>
        <p:spPr>
          <a:xfrm>
            <a:off x="6591660" y="3131683"/>
            <a:ext cx="2067000" cy="64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b="1" dirty="0"/>
              <a:t>INSIGHTS</a:t>
            </a:r>
            <a:endParaRPr lang="en-IN" b="1" dirty="0"/>
          </a:p>
        </p:txBody>
      </p:sp>
    </p:spTree>
    <p:extLst>
      <p:ext uri="{BB962C8B-B14F-4D97-AF65-F5344CB8AC3E}">
        <p14:creationId xmlns:p14="http://schemas.microsoft.com/office/powerpoint/2010/main" val="17592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5710B5-AEC0-D0BF-064B-009BB001ACDB}"/>
              </a:ext>
            </a:extLst>
          </p:cNvPr>
          <p:cNvSpPr/>
          <p:nvPr/>
        </p:nvSpPr>
        <p:spPr>
          <a:xfrm>
            <a:off x="353727" y="49716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3" name="Google Shape;2003;p58"/>
          <p:cNvSpPr txBox="1">
            <a:spLocks noGrp="1"/>
          </p:cNvSpPr>
          <p:nvPr>
            <p:ph type="title"/>
          </p:nvPr>
        </p:nvSpPr>
        <p:spPr>
          <a:xfrm>
            <a:off x="1019399" y="566202"/>
            <a:ext cx="2783423" cy="573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KPI’s Monitoring</a:t>
            </a:r>
            <a:endParaRPr sz="1200" dirty="0">
              <a:solidFill>
                <a:schemeClr val="tx1"/>
              </a:solidFill>
            </a:endParaRPr>
          </a:p>
        </p:txBody>
      </p:sp>
      <p:sp>
        <p:nvSpPr>
          <p:cNvPr id="2005" name="Google Shape;2005;p58"/>
          <p:cNvSpPr txBox="1">
            <a:spLocks noGrp="1"/>
          </p:cNvSpPr>
          <p:nvPr>
            <p:ph type="subTitle" idx="1"/>
          </p:nvPr>
        </p:nvSpPr>
        <p:spPr>
          <a:xfrm>
            <a:off x="2680262" y="530272"/>
            <a:ext cx="5825549" cy="540401"/>
          </a:xfrm>
          <a:prstGeom prst="rect">
            <a:avLst/>
          </a:prstGeom>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t" anchorCtr="0">
            <a:noAutofit/>
          </a:bodyPr>
          <a:lstStyle/>
          <a:p>
            <a:pPr marL="0" lvl="0" indent="0" algn="just">
              <a:spcBef>
                <a:spcPct val="0"/>
              </a:spcBef>
            </a:pPr>
            <a:r>
              <a:rPr lang="en-US" sz="1100" spc="255" dirty="0">
                <a:solidFill>
                  <a:srgbClr val="231F20"/>
                </a:solidFill>
                <a:latin typeface="DM Sans Bold"/>
              </a:rPr>
              <a:t>Tracks essential KPIs related to credit card usage and financial performance</a:t>
            </a:r>
            <a:endParaRPr lang="en-US" sz="1100" spc="255" dirty="0">
              <a:solidFill>
                <a:srgbClr val="FFAB40"/>
              </a:solidFill>
              <a:latin typeface="DM Sans Bold"/>
            </a:endParaRPr>
          </a:p>
        </p:txBody>
      </p:sp>
      <p:sp>
        <p:nvSpPr>
          <p:cNvPr id="2012" name="Google Shape;2012;p58"/>
          <p:cNvSpPr/>
          <p:nvPr/>
        </p:nvSpPr>
        <p:spPr>
          <a:xfrm>
            <a:off x="376460" y="497168"/>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1" name="Google Shape;2021;p58"/>
          <p:cNvGrpSpPr/>
          <p:nvPr/>
        </p:nvGrpSpPr>
        <p:grpSpPr>
          <a:xfrm>
            <a:off x="588634" y="709747"/>
            <a:ext cx="349652" cy="280925"/>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Rounded Corners 11">
            <a:extLst>
              <a:ext uri="{FF2B5EF4-FFF2-40B4-BE49-F238E27FC236}">
                <a16:creationId xmlns:a16="http://schemas.microsoft.com/office/drawing/2014/main" id="{F4B7F993-D078-6D4C-C071-DC38B51BA2DE}"/>
              </a:ext>
            </a:extLst>
          </p:cNvPr>
          <p:cNvSpPr/>
          <p:nvPr/>
        </p:nvSpPr>
        <p:spPr>
          <a:xfrm>
            <a:off x="285415" y="1463614"/>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003;p58">
            <a:extLst>
              <a:ext uri="{FF2B5EF4-FFF2-40B4-BE49-F238E27FC236}">
                <a16:creationId xmlns:a16="http://schemas.microsoft.com/office/drawing/2014/main" id="{9F1F4F47-5539-5178-F6DD-0AFCF229EABB}"/>
              </a:ext>
            </a:extLst>
          </p:cNvPr>
          <p:cNvSpPr txBox="1">
            <a:spLocks/>
          </p:cNvSpPr>
          <p:nvPr/>
        </p:nvSpPr>
        <p:spPr>
          <a:xfrm>
            <a:off x="927707" y="1508863"/>
            <a:ext cx="1670628"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sz="1200" dirty="0">
                <a:solidFill>
                  <a:schemeClr val="tx1"/>
                </a:solidFill>
              </a:rPr>
              <a:t>Revenue Analysis Time Frame</a:t>
            </a:r>
          </a:p>
        </p:txBody>
      </p:sp>
      <p:sp>
        <p:nvSpPr>
          <p:cNvPr id="14" name="Google Shape;2012;p58">
            <a:extLst>
              <a:ext uri="{FF2B5EF4-FFF2-40B4-BE49-F238E27FC236}">
                <a16:creationId xmlns:a16="http://schemas.microsoft.com/office/drawing/2014/main" id="{1F074B9F-7091-A9E3-9E9F-FB3013897FAF}"/>
              </a:ext>
            </a:extLst>
          </p:cNvPr>
          <p:cNvSpPr/>
          <p:nvPr/>
        </p:nvSpPr>
        <p:spPr>
          <a:xfrm>
            <a:off x="308148" y="1463614"/>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Rounded Corners 17">
            <a:extLst>
              <a:ext uri="{FF2B5EF4-FFF2-40B4-BE49-F238E27FC236}">
                <a16:creationId xmlns:a16="http://schemas.microsoft.com/office/drawing/2014/main" id="{671F8CF6-6C73-981D-20EF-220C9498EB04}"/>
              </a:ext>
            </a:extLst>
          </p:cNvPr>
          <p:cNvSpPr/>
          <p:nvPr/>
        </p:nvSpPr>
        <p:spPr>
          <a:xfrm>
            <a:off x="285415" y="2444991"/>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oogle Shape;2003;p58">
            <a:extLst>
              <a:ext uri="{FF2B5EF4-FFF2-40B4-BE49-F238E27FC236}">
                <a16:creationId xmlns:a16="http://schemas.microsoft.com/office/drawing/2014/main" id="{79E99AE3-2DC5-A53F-6891-8284D6599C9B}"/>
              </a:ext>
            </a:extLst>
          </p:cNvPr>
          <p:cNvSpPr txBox="1">
            <a:spLocks/>
          </p:cNvSpPr>
          <p:nvPr/>
        </p:nvSpPr>
        <p:spPr>
          <a:xfrm>
            <a:off x="913260" y="2358410"/>
            <a:ext cx="1530176"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spcBef>
                <a:spcPct val="0"/>
              </a:spcBef>
            </a:pPr>
            <a:r>
              <a:rPr lang="en-US" sz="1100" spc="29" dirty="0">
                <a:solidFill>
                  <a:srgbClr val="000000"/>
                </a:solidFill>
                <a:latin typeface="DM Sans Bold"/>
              </a:rPr>
              <a:t>Revenue Analysis by Age Group &amp; Expenditure Type</a:t>
            </a:r>
          </a:p>
        </p:txBody>
      </p:sp>
      <p:sp>
        <p:nvSpPr>
          <p:cNvPr id="20" name="Google Shape;2012;p58">
            <a:extLst>
              <a:ext uri="{FF2B5EF4-FFF2-40B4-BE49-F238E27FC236}">
                <a16:creationId xmlns:a16="http://schemas.microsoft.com/office/drawing/2014/main" id="{6138E6EC-EF16-8FA8-830F-6987038EA33C}"/>
              </a:ext>
            </a:extLst>
          </p:cNvPr>
          <p:cNvSpPr/>
          <p:nvPr/>
        </p:nvSpPr>
        <p:spPr>
          <a:xfrm>
            <a:off x="308148" y="2444991"/>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Rounded Corners 23">
            <a:extLst>
              <a:ext uri="{FF2B5EF4-FFF2-40B4-BE49-F238E27FC236}">
                <a16:creationId xmlns:a16="http://schemas.microsoft.com/office/drawing/2014/main" id="{4E50CDD9-F896-7844-7319-75BE4D66A0C1}"/>
              </a:ext>
            </a:extLst>
          </p:cNvPr>
          <p:cNvSpPr/>
          <p:nvPr/>
        </p:nvSpPr>
        <p:spPr>
          <a:xfrm>
            <a:off x="260106" y="3339787"/>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2003;p58">
            <a:extLst>
              <a:ext uri="{FF2B5EF4-FFF2-40B4-BE49-F238E27FC236}">
                <a16:creationId xmlns:a16="http://schemas.microsoft.com/office/drawing/2014/main" id="{4457E53C-0D4B-2CC6-1416-081A66AE66C4}"/>
              </a:ext>
            </a:extLst>
          </p:cNvPr>
          <p:cNvSpPr txBox="1">
            <a:spLocks/>
          </p:cNvSpPr>
          <p:nvPr/>
        </p:nvSpPr>
        <p:spPr>
          <a:xfrm>
            <a:off x="868885" y="3339787"/>
            <a:ext cx="1632789"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spcBef>
                <a:spcPct val="0"/>
              </a:spcBef>
            </a:pPr>
            <a:r>
              <a:rPr lang="en-US" sz="1200" b="1" spc="29" dirty="0">
                <a:solidFill>
                  <a:srgbClr val="000000"/>
                </a:solidFill>
                <a:latin typeface="+mn-lt"/>
              </a:rPr>
              <a:t>Revenue Analysis by Card Attributes</a:t>
            </a:r>
          </a:p>
        </p:txBody>
      </p:sp>
      <p:sp>
        <p:nvSpPr>
          <p:cNvPr id="26" name="Google Shape;2012;p58">
            <a:extLst>
              <a:ext uri="{FF2B5EF4-FFF2-40B4-BE49-F238E27FC236}">
                <a16:creationId xmlns:a16="http://schemas.microsoft.com/office/drawing/2014/main" id="{66FA2E77-3364-D70C-24AA-49C69EBB03A6}"/>
              </a:ext>
            </a:extLst>
          </p:cNvPr>
          <p:cNvSpPr/>
          <p:nvPr/>
        </p:nvSpPr>
        <p:spPr>
          <a:xfrm>
            <a:off x="282839" y="3339787"/>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2024;p58"/>
          <p:cNvGrpSpPr/>
          <p:nvPr/>
        </p:nvGrpSpPr>
        <p:grpSpPr>
          <a:xfrm>
            <a:off x="426798" y="1526159"/>
            <a:ext cx="411433" cy="440824"/>
            <a:chOff x="4149138" y="4121151"/>
            <a:chExt cx="344065" cy="368644"/>
          </a:xfrm>
        </p:grpSpPr>
        <p:sp>
          <p:nvSpPr>
            <p:cNvPr id="31"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2017;p58">
            <a:extLst>
              <a:ext uri="{FF2B5EF4-FFF2-40B4-BE49-F238E27FC236}">
                <a16:creationId xmlns:a16="http://schemas.microsoft.com/office/drawing/2014/main" id="{B0EEF532-2169-7632-3919-91A8BEF156DA}"/>
              </a:ext>
            </a:extLst>
          </p:cNvPr>
          <p:cNvSpPr/>
          <p:nvPr/>
        </p:nvSpPr>
        <p:spPr>
          <a:xfrm>
            <a:off x="470350" y="2466265"/>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18;p58">
            <a:extLst>
              <a:ext uri="{FF2B5EF4-FFF2-40B4-BE49-F238E27FC236}">
                <a16:creationId xmlns:a16="http://schemas.microsoft.com/office/drawing/2014/main" id="{6352C1FE-E38E-CB79-25AE-1BEA92AEA2D1}"/>
              </a:ext>
            </a:extLst>
          </p:cNvPr>
          <p:cNvGrpSpPr/>
          <p:nvPr/>
        </p:nvGrpSpPr>
        <p:grpSpPr>
          <a:xfrm>
            <a:off x="434383" y="3418179"/>
            <a:ext cx="409193" cy="391194"/>
            <a:chOff x="7441465" y="2302860"/>
            <a:chExt cx="342192" cy="327140"/>
          </a:xfrm>
        </p:grpSpPr>
        <p:sp>
          <p:nvSpPr>
            <p:cNvPr id="2001" name="Google Shape;2019;p58">
              <a:extLst>
                <a:ext uri="{FF2B5EF4-FFF2-40B4-BE49-F238E27FC236}">
                  <a16:creationId xmlns:a16="http://schemas.microsoft.com/office/drawing/2014/main" id="{48BA5E5C-E6F6-4418-B32F-5ABDEF398918}"/>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0;p58">
              <a:extLst>
                <a:ext uri="{FF2B5EF4-FFF2-40B4-BE49-F238E27FC236}">
                  <a16:creationId xmlns:a16="http://schemas.microsoft.com/office/drawing/2014/main" id="{FD01DF93-FEB3-5DF2-A33C-ECFC16A19BEE}"/>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05;p58">
            <a:extLst>
              <a:ext uri="{FF2B5EF4-FFF2-40B4-BE49-F238E27FC236}">
                <a16:creationId xmlns:a16="http://schemas.microsoft.com/office/drawing/2014/main" id="{7EBCFD8E-5F0C-0F56-D3CC-F02AE35479E1}"/>
              </a:ext>
            </a:extLst>
          </p:cNvPr>
          <p:cNvSpPr txBox="1">
            <a:spLocks/>
          </p:cNvSpPr>
          <p:nvPr/>
        </p:nvSpPr>
        <p:spPr>
          <a:xfrm>
            <a:off x="2662844" y="1477594"/>
            <a:ext cx="5825549" cy="522196"/>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spcBef>
                <a:spcPct val="0"/>
              </a:spcBef>
              <a:buClr>
                <a:schemeClr val="lt1"/>
              </a:buClr>
              <a:buSzPts val="1400"/>
              <a:buFont typeface="Montserrat"/>
              <a:buNone/>
              <a:defRPr sz="1100" spc="255">
                <a:solidFill>
                  <a:srgbClr val="231F20"/>
                </a:solidFill>
                <a:latin typeface="DM Sans Bold"/>
                <a:ea typeface="Montserrat"/>
                <a:cs typeface="Montserrat"/>
                <a:sym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sym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sym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sym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sym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sym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sym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sym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sym typeface="Montserrat"/>
              </a:defRPr>
            </a:lvl9pPr>
          </a:lstStyle>
          <a:p>
            <a:r>
              <a:rPr lang="en-US" dirty="0"/>
              <a:t>Quarterly, monthly, and weekly revenue breakdowns for detailed trend analysis.</a:t>
            </a:r>
          </a:p>
        </p:txBody>
      </p:sp>
      <p:sp>
        <p:nvSpPr>
          <p:cNvPr id="2061" name="Google Shape;2005;p58">
            <a:extLst>
              <a:ext uri="{FF2B5EF4-FFF2-40B4-BE49-F238E27FC236}">
                <a16:creationId xmlns:a16="http://schemas.microsoft.com/office/drawing/2014/main" id="{7A5D5597-BC36-7422-D77F-CD00F281D7EC}"/>
              </a:ext>
            </a:extLst>
          </p:cNvPr>
          <p:cNvSpPr txBox="1">
            <a:spLocks/>
          </p:cNvSpPr>
          <p:nvPr/>
        </p:nvSpPr>
        <p:spPr>
          <a:xfrm>
            <a:off x="2680262" y="2313167"/>
            <a:ext cx="5825549" cy="671493"/>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FFAB4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pPr marL="0" lvl="0" indent="0" algn="just">
              <a:spcBef>
                <a:spcPct val="0"/>
              </a:spcBef>
            </a:pPr>
            <a:r>
              <a:rPr lang="en-US" sz="1100" spc="255" dirty="0">
                <a:solidFill>
                  <a:srgbClr val="231F20"/>
                </a:solidFill>
                <a:latin typeface="DM Sans Bold"/>
              </a:rPr>
              <a:t>Segmentation of revenue based on Age groups for targeted insights and by expenditure type, allows understanding of spending habits and preferences.</a:t>
            </a:r>
          </a:p>
        </p:txBody>
      </p:sp>
      <p:sp>
        <p:nvSpPr>
          <p:cNvPr id="2062" name="Google Shape;2005;p58">
            <a:extLst>
              <a:ext uri="{FF2B5EF4-FFF2-40B4-BE49-F238E27FC236}">
                <a16:creationId xmlns:a16="http://schemas.microsoft.com/office/drawing/2014/main" id="{EF62CA2B-B634-2108-021D-D69AC89FE965}"/>
              </a:ext>
            </a:extLst>
          </p:cNvPr>
          <p:cNvSpPr txBox="1">
            <a:spLocks/>
          </p:cNvSpPr>
          <p:nvPr/>
        </p:nvSpPr>
        <p:spPr>
          <a:xfrm>
            <a:off x="2662843" y="3418179"/>
            <a:ext cx="5825549" cy="459988"/>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231F2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r>
              <a:rPr lang="en-US" dirty="0"/>
              <a:t>Breakdown of revenue by card category and card use type to understand usage patterns</a:t>
            </a:r>
          </a:p>
        </p:txBody>
      </p: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0" y="-158537"/>
            <a:ext cx="9677399"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Dashboard 1: Credit Card Transaction Report</a:t>
            </a:r>
          </a:p>
        </p:txBody>
      </p:sp>
      <p:sp>
        <p:nvSpPr>
          <p:cNvPr id="3" name="Rectangle: Rounded Corners 2">
            <a:extLst>
              <a:ext uri="{FF2B5EF4-FFF2-40B4-BE49-F238E27FC236}">
                <a16:creationId xmlns:a16="http://schemas.microsoft.com/office/drawing/2014/main" id="{7DC5EF7B-254B-78E4-E2A7-9CCE16F0C95C}"/>
              </a:ext>
            </a:extLst>
          </p:cNvPr>
          <p:cNvSpPr/>
          <p:nvPr/>
        </p:nvSpPr>
        <p:spPr>
          <a:xfrm>
            <a:off x="285415" y="4238593"/>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2003;p58">
            <a:extLst>
              <a:ext uri="{FF2B5EF4-FFF2-40B4-BE49-F238E27FC236}">
                <a16:creationId xmlns:a16="http://schemas.microsoft.com/office/drawing/2014/main" id="{9CFD67D4-A3C0-67D0-E24B-D360F8943F5C}"/>
              </a:ext>
            </a:extLst>
          </p:cNvPr>
          <p:cNvSpPr txBox="1">
            <a:spLocks/>
          </p:cNvSpPr>
          <p:nvPr/>
        </p:nvSpPr>
        <p:spPr>
          <a:xfrm>
            <a:off x="927707" y="4283842"/>
            <a:ext cx="1670628"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sz="1200" dirty="0">
                <a:solidFill>
                  <a:schemeClr val="tx1"/>
                </a:solidFill>
              </a:rPr>
              <a:t>Revenue Analysis Time Frame</a:t>
            </a:r>
          </a:p>
        </p:txBody>
      </p:sp>
      <p:sp>
        <p:nvSpPr>
          <p:cNvPr id="6" name="Google Shape;2012;p58">
            <a:extLst>
              <a:ext uri="{FF2B5EF4-FFF2-40B4-BE49-F238E27FC236}">
                <a16:creationId xmlns:a16="http://schemas.microsoft.com/office/drawing/2014/main" id="{E175F4BC-DF2A-BE50-85DC-45BE82EC4BC1}"/>
              </a:ext>
            </a:extLst>
          </p:cNvPr>
          <p:cNvSpPr/>
          <p:nvPr/>
        </p:nvSpPr>
        <p:spPr>
          <a:xfrm>
            <a:off x="308148" y="4238593"/>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024;p58">
            <a:extLst>
              <a:ext uri="{FF2B5EF4-FFF2-40B4-BE49-F238E27FC236}">
                <a16:creationId xmlns:a16="http://schemas.microsoft.com/office/drawing/2014/main" id="{D8608F1E-5E89-8B73-55EB-803AF61D91E8}"/>
              </a:ext>
            </a:extLst>
          </p:cNvPr>
          <p:cNvGrpSpPr/>
          <p:nvPr/>
        </p:nvGrpSpPr>
        <p:grpSpPr>
          <a:xfrm>
            <a:off x="426798" y="4301138"/>
            <a:ext cx="411433" cy="440824"/>
            <a:chOff x="4149138" y="4121151"/>
            <a:chExt cx="344065" cy="368644"/>
          </a:xfrm>
        </p:grpSpPr>
        <p:sp>
          <p:nvSpPr>
            <p:cNvPr id="8" name="Google Shape;2025;p58">
              <a:extLst>
                <a:ext uri="{FF2B5EF4-FFF2-40B4-BE49-F238E27FC236}">
                  <a16:creationId xmlns:a16="http://schemas.microsoft.com/office/drawing/2014/main" id="{2DF7450B-F937-7C70-21EA-69F02F5226C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6;p58">
              <a:extLst>
                <a:ext uri="{FF2B5EF4-FFF2-40B4-BE49-F238E27FC236}">
                  <a16:creationId xmlns:a16="http://schemas.microsoft.com/office/drawing/2014/main" id="{6C81C202-854E-FD9F-0884-626627ED997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27;p58">
              <a:extLst>
                <a:ext uri="{FF2B5EF4-FFF2-40B4-BE49-F238E27FC236}">
                  <a16:creationId xmlns:a16="http://schemas.microsoft.com/office/drawing/2014/main" id="{D6D8EEBE-8961-CFD2-AADC-1D82095C98E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28;p58">
              <a:extLst>
                <a:ext uri="{FF2B5EF4-FFF2-40B4-BE49-F238E27FC236}">
                  <a16:creationId xmlns:a16="http://schemas.microsoft.com/office/drawing/2014/main" id="{051E7F4C-7FE2-45C9-B00A-9AE50BB462F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9;p58">
              <a:extLst>
                <a:ext uri="{FF2B5EF4-FFF2-40B4-BE49-F238E27FC236}">
                  <a16:creationId xmlns:a16="http://schemas.microsoft.com/office/drawing/2014/main" id="{62E4BD9D-0EF3-1482-98B7-038B7AA58624}"/>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0;p58">
              <a:extLst>
                <a:ext uri="{FF2B5EF4-FFF2-40B4-BE49-F238E27FC236}">
                  <a16:creationId xmlns:a16="http://schemas.microsoft.com/office/drawing/2014/main" id="{D8DFC5BD-4DC9-173A-5C4E-B7FBF89FF416}"/>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1;p58">
              <a:extLst>
                <a:ext uri="{FF2B5EF4-FFF2-40B4-BE49-F238E27FC236}">
                  <a16:creationId xmlns:a16="http://schemas.microsoft.com/office/drawing/2014/main" id="{D6CCA1C8-70A7-F033-42FB-DB1C002574A0}"/>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2;p58">
              <a:extLst>
                <a:ext uri="{FF2B5EF4-FFF2-40B4-BE49-F238E27FC236}">
                  <a16:creationId xmlns:a16="http://schemas.microsoft.com/office/drawing/2014/main" id="{C8BAFEDB-8253-4D9A-D667-EC1D6A634A21}"/>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3;p58">
              <a:extLst>
                <a:ext uri="{FF2B5EF4-FFF2-40B4-BE49-F238E27FC236}">
                  <a16:creationId xmlns:a16="http://schemas.microsoft.com/office/drawing/2014/main" id="{7C9C8A04-0AD9-43DB-E458-3F1026E0995E}"/>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4;p58">
              <a:extLst>
                <a:ext uri="{FF2B5EF4-FFF2-40B4-BE49-F238E27FC236}">
                  <a16:creationId xmlns:a16="http://schemas.microsoft.com/office/drawing/2014/main" id="{040CF5F6-95EC-0322-9EC0-8A5DBACE70A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5;p58">
              <a:extLst>
                <a:ext uri="{FF2B5EF4-FFF2-40B4-BE49-F238E27FC236}">
                  <a16:creationId xmlns:a16="http://schemas.microsoft.com/office/drawing/2014/main" id="{2F9CB4A4-B268-3A85-7A9D-E5F5CCB2B290}"/>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6;p58">
              <a:extLst>
                <a:ext uri="{FF2B5EF4-FFF2-40B4-BE49-F238E27FC236}">
                  <a16:creationId xmlns:a16="http://schemas.microsoft.com/office/drawing/2014/main" id="{1DC9773D-E0EB-606C-C4A6-7AA4BA923DC1}"/>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005;p58">
            <a:extLst>
              <a:ext uri="{FF2B5EF4-FFF2-40B4-BE49-F238E27FC236}">
                <a16:creationId xmlns:a16="http://schemas.microsoft.com/office/drawing/2014/main" id="{CF0A1174-3EBF-9724-7A18-807D320448C0}"/>
              </a:ext>
            </a:extLst>
          </p:cNvPr>
          <p:cNvSpPr txBox="1">
            <a:spLocks/>
          </p:cNvSpPr>
          <p:nvPr/>
        </p:nvSpPr>
        <p:spPr>
          <a:xfrm>
            <a:off x="2680261" y="4238593"/>
            <a:ext cx="5825549" cy="459988"/>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231F20"/>
                </a:solidFill>
                <a:latin typeface="DM Sans Bold"/>
                <a:ea typeface="Montserrat"/>
                <a:cs typeface="Montserrat"/>
              </a:defRPr>
            </a:lvl1pPr>
            <a:lvl2pPr marL="914400" indent="-317500" algn="ctr">
              <a:buClr>
                <a:schemeClr val="lt1"/>
              </a:buClr>
              <a:buSzPts val="2100"/>
              <a:buFont typeface="Montserrat"/>
              <a:buNone/>
              <a:defRPr sz="2100">
                <a:latin typeface="Montserrat"/>
                <a:ea typeface="Montserrat"/>
                <a:cs typeface="Montserrat"/>
              </a:defRPr>
            </a:lvl2pPr>
            <a:lvl3pPr marL="1371600" indent="-317500" algn="ctr">
              <a:buClr>
                <a:schemeClr val="lt1"/>
              </a:buClr>
              <a:buSzPts val="2100"/>
              <a:buFont typeface="Montserrat"/>
              <a:buNone/>
              <a:defRPr sz="2100">
                <a:latin typeface="Montserrat"/>
                <a:ea typeface="Montserrat"/>
                <a:cs typeface="Montserrat"/>
              </a:defRPr>
            </a:lvl3pPr>
            <a:lvl4pPr marL="1828800" indent="-317500" algn="ctr">
              <a:buClr>
                <a:schemeClr val="lt1"/>
              </a:buClr>
              <a:buSzPts val="2100"/>
              <a:buFont typeface="Montserrat"/>
              <a:buNone/>
              <a:defRPr sz="2100">
                <a:latin typeface="Montserrat"/>
                <a:ea typeface="Montserrat"/>
                <a:cs typeface="Montserrat"/>
              </a:defRPr>
            </a:lvl4pPr>
            <a:lvl5pPr marL="2286000" indent="-317500" algn="ctr">
              <a:buClr>
                <a:schemeClr val="lt1"/>
              </a:buClr>
              <a:buSzPts val="2100"/>
              <a:buFont typeface="Montserrat"/>
              <a:buNone/>
              <a:defRPr sz="2100">
                <a:latin typeface="Montserrat"/>
                <a:ea typeface="Montserrat"/>
                <a:cs typeface="Montserrat"/>
              </a:defRPr>
            </a:lvl5pPr>
            <a:lvl6pPr marL="2743200" indent="-317500" algn="ctr">
              <a:buClr>
                <a:schemeClr val="lt1"/>
              </a:buClr>
              <a:buSzPts val="2100"/>
              <a:buFont typeface="Montserrat"/>
              <a:buNone/>
              <a:defRPr sz="2100">
                <a:latin typeface="Montserrat"/>
                <a:ea typeface="Montserrat"/>
                <a:cs typeface="Montserrat"/>
              </a:defRPr>
            </a:lvl6pPr>
            <a:lvl7pPr marL="3200400" indent="-317500" algn="ctr">
              <a:buClr>
                <a:schemeClr val="lt1"/>
              </a:buClr>
              <a:buSzPts val="2100"/>
              <a:buFont typeface="Montserrat"/>
              <a:buNone/>
              <a:defRPr sz="2100">
                <a:latin typeface="Montserrat"/>
                <a:ea typeface="Montserrat"/>
                <a:cs typeface="Montserrat"/>
              </a:defRPr>
            </a:lvl7pPr>
            <a:lvl8pPr marL="3657600" indent="-317500" algn="ctr">
              <a:buClr>
                <a:schemeClr val="lt1"/>
              </a:buClr>
              <a:buSzPts val="2100"/>
              <a:buFont typeface="Montserrat"/>
              <a:buNone/>
              <a:defRPr sz="2100">
                <a:latin typeface="Montserrat"/>
                <a:ea typeface="Montserrat"/>
                <a:cs typeface="Montserrat"/>
              </a:defRPr>
            </a:lvl8pPr>
            <a:lvl9pPr marL="4114800" indent="-317500" algn="ctr">
              <a:buClr>
                <a:schemeClr val="lt1"/>
              </a:buClr>
              <a:buSzPts val="2100"/>
              <a:buFont typeface="Montserrat"/>
              <a:buNone/>
              <a:defRPr sz="2100">
                <a:latin typeface="Montserrat"/>
                <a:ea typeface="Montserrat"/>
                <a:cs typeface="Montserrat"/>
              </a:defRPr>
            </a:lvl9pPr>
          </a:lstStyle>
          <a:p>
            <a:r>
              <a:rPr lang="en-US" dirty="0"/>
              <a:t>Weekly date filters, card category filters, gender </a:t>
            </a:r>
            <a:r>
              <a:rPr lang="en-US"/>
              <a:t>filters etc</a:t>
            </a:r>
            <a:r>
              <a:rPr lang="en-US" dirty="0"/>
              <a:t>,. for customized </a:t>
            </a:r>
            <a:r>
              <a:rPr lang="en-US"/>
              <a:t>analysis.</a:t>
            </a:r>
            <a:endParaRPr lang="en-US" dirty="0"/>
          </a:p>
        </p:txBody>
      </p:sp>
    </p:spTree>
    <p:extLst>
      <p:ext uri="{BB962C8B-B14F-4D97-AF65-F5344CB8AC3E}">
        <p14:creationId xmlns:p14="http://schemas.microsoft.com/office/powerpoint/2010/main" val="1896321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5710B5-AEC0-D0BF-064B-009BB001ACDB}"/>
              </a:ext>
            </a:extLst>
          </p:cNvPr>
          <p:cNvSpPr/>
          <p:nvPr/>
        </p:nvSpPr>
        <p:spPr>
          <a:xfrm>
            <a:off x="353727" y="49716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3" name="Google Shape;2003;p58"/>
          <p:cNvSpPr txBox="1">
            <a:spLocks noGrp="1"/>
          </p:cNvSpPr>
          <p:nvPr>
            <p:ph type="title"/>
          </p:nvPr>
        </p:nvSpPr>
        <p:spPr>
          <a:xfrm>
            <a:off x="1019399" y="566203"/>
            <a:ext cx="1550587" cy="4244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WoW Revenue Growth</a:t>
            </a:r>
            <a:endParaRPr sz="1200" dirty="0">
              <a:solidFill>
                <a:schemeClr val="tx1"/>
              </a:solidFill>
            </a:endParaRPr>
          </a:p>
        </p:txBody>
      </p:sp>
      <p:sp>
        <p:nvSpPr>
          <p:cNvPr id="2005" name="Google Shape;2005;p58"/>
          <p:cNvSpPr txBox="1">
            <a:spLocks noGrp="1"/>
          </p:cNvSpPr>
          <p:nvPr>
            <p:ph type="subTitle" idx="1"/>
          </p:nvPr>
        </p:nvSpPr>
        <p:spPr>
          <a:xfrm>
            <a:off x="2680262" y="530272"/>
            <a:ext cx="5825549" cy="633945"/>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indent="0" algn="just">
              <a:spcBef>
                <a:spcPct val="0"/>
              </a:spcBef>
            </a:pPr>
            <a:r>
              <a:rPr lang="en-US" sz="1100" spc="255" dirty="0">
                <a:solidFill>
                  <a:srgbClr val="231F20"/>
                </a:solidFill>
                <a:latin typeface="DM Sans Bold"/>
                <a:sym typeface="Arial"/>
              </a:rPr>
              <a:t>Provides a comparative analysis of revenue changes on a weekly basis, allowing for trend identification and forecasting.</a:t>
            </a:r>
          </a:p>
        </p:txBody>
      </p:sp>
      <p:sp>
        <p:nvSpPr>
          <p:cNvPr id="2012" name="Google Shape;2012;p58"/>
          <p:cNvSpPr/>
          <p:nvPr/>
        </p:nvSpPr>
        <p:spPr>
          <a:xfrm>
            <a:off x="376460" y="497168"/>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1" name="Google Shape;2021;p58"/>
          <p:cNvGrpSpPr/>
          <p:nvPr/>
        </p:nvGrpSpPr>
        <p:grpSpPr>
          <a:xfrm>
            <a:off x="588634" y="709747"/>
            <a:ext cx="349652" cy="280925"/>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Rounded Corners 11">
            <a:extLst>
              <a:ext uri="{FF2B5EF4-FFF2-40B4-BE49-F238E27FC236}">
                <a16:creationId xmlns:a16="http://schemas.microsoft.com/office/drawing/2014/main" id="{F4B7F993-D078-6D4C-C071-DC38B51BA2DE}"/>
              </a:ext>
            </a:extLst>
          </p:cNvPr>
          <p:cNvSpPr/>
          <p:nvPr/>
        </p:nvSpPr>
        <p:spPr>
          <a:xfrm>
            <a:off x="285415" y="1463614"/>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003;p58">
            <a:extLst>
              <a:ext uri="{FF2B5EF4-FFF2-40B4-BE49-F238E27FC236}">
                <a16:creationId xmlns:a16="http://schemas.microsoft.com/office/drawing/2014/main" id="{9F1F4F47-5539-5178-F6DD-0AFCF229EABB}"/>
              </a:ext>
            </a:extLst>
          </p:cNvPr>
          <p:cNvSpPr txBox="1">
            <a:spLocks/>
          </p:cNvSpPr>
          <p:nvPr/>
        </p:nvSpPr>
        <p:spPr>
          <a:xfrm>
            <a:off x="853989" y="1483337"/>
            <a:ext cx="1670628"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200" u="none" strike="noStrike" spc="29" dirty="0">
                <a:solidFill>
                  <a:srgbClr val="000000"/>
                </a:solidFill>
                <a:latin typeface="DM Sans Bold"/>
              </a:rPr>
              <a:t>Demographic Impact Analysis</a:t>
            </a:r>
          </a:p>
        </p:txBody>
      </p:sp>
      <p:sp>
        <p:nvSpPr>
          <p:cNvPr id="14" name="Google Shape;2012;p58">
            <a:extLst>
              <a:ext uri="{FF2B5EF4-FFF2-40B4-BE49-F238E27FC236}">
                <a16:creationId xmlns:a16="http://schemas.microsoft.com/office/drawing/2014/main" id="{1F074B9F-7091-A9E3-9E9F-FB3013897FAF}"/>
              </a:ext>
            </a:extLst>
          </p:cNvPr>
          <p:cNvSpPr/>
          <p:nvPr/>
        </p:nvSpPr>
        <p:spPr>
          <a:xfrm>
            <a:off x="308148" y="1463614"/>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Rounded Corners 17">
            <a:extLst>
              <a:ext uri="{FF2B5EF4-FFF2-40B4-BE49-F238E27FC236}">
                <a16:creationId xmlns:a16="http://schemas.microsoft.com/office/drawing/2014/main" id="{671F8CF6-6C73-981D-20EF-220C9498EB04}"/>
              </a:ext>
            </a:extLst>
          </p:cNvPr>
          <p:cNvSpPr/>
          <p:nvPr/>
        </p:nvSpPr>
        <p:spPr>
          <a:xfrm>
            <a:off x="285415" y="2444991"/>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oogle Shape;2003;p58">
            <a:extLst>
              <a:ext uri="{FF2B5EF4-FFF2-40B4-BE49-F238E27FC236}">
                <a16:creationId xmlns:a16="http://schemas.microsoft.com/office/drawing/2014/main" id="{79E99AE3-2DC5-A53F-6891-8284D6599C9B}"/>
              </a:ext>
            </a:extLst>
          </p:cNvPr>
          <p:cNvSpPr txBox="1">
            <a:spLocks/>
          </p:cNvSpPr>
          <p:nvPr/>
        </p:nvSpPr>
        <p:spPr>
          <a:xfrm>
            <a:off x="813038" y="2431020"/>
            <a:ext cx="1530176"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200" b="1" u="none" strike="noStrike" spc="29" dirty="0">
                <a:solidFill>
                  <a:srgbClr val="000000"/>
                </a:solidFill>
                <a:latin typeface="+mn-lt"/>
              </a:rPr>
              <a:t>Top 5 States Contribution</a:t>
            </a:r>
          </a:p>
        </p:txBody>
      </p:sp>
      <p:sp>
        <p:nvSpPr>
          <p:cNvPr id="20" name="Google Shape;2012;p58">
            <a:extLst>
              <a:ext uri="{FF2B5EF4-FFF2-40B4-BE49-F238E27FC236}">
                <a16:creationId xmlns:a16="http://schemas.microsoft.com/office/drawing/2014/main" id="{6138E6EC-EF16-8FA8-830F-6987038EA33C}"/>
              </a:ext>
            </a:extLst>
          </p:cNvPr>
          <p:cNvSpPr/>
          <p:nvPr/>
        </p:nvSpPr>
        <p:spPr>
          <a:xfrm>
            <a:off x="308148" y="2444991"/>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Rounded Corners 23">
            <a:extLst>
              <a:ext uri="{FF2B5EF4-FFF2-40B4-BE49-F238E27FC236}">
                <a16:creationId xmlns:a16="http://schemas.microsoft.com/office/drawing/2014/main" id="{4E50CDD9-F896-7844-7319-75BE4D66A0C1}"/>
              </a:ext>
            </a:extLst>
          </p:cNvPr>
          <p:cNvSpPr/>
          <p:nvPr/>
        </p:nvSpPr>
        <p:spPr>
          <a:xfrm>
            <a:off x="289458" y="359801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2003;p58">
            <a:extLst>
              <a:ext uri="{FF2B5EF4-FFF2-40B4-BE49-F238E27FC236}">
                <a16:creationId xmlns:a16="http://schemas.microsoft.com/office/drawing/2014/main" id="{4457E53C-0D4B-2CC6-1416-081A66AE66C4}"/>
              </a:ext>
            </a:extLst>
          </p:cNvPr>
          <p:cNvSpPr txBox="1">
            <a:spLocks/>
          </p:cNvSpPr>
          <p:nvPr/>
        </p:nvSpPr>
        <p:spPr>
          <a:xfrm>
            <a:off x="757730" y="3647593"/>
            <a:ext cx="1632789"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400" b="1" u="none" strike="noStrike" spc="29" dirty="0">
                <a:solidFill>
                  <a:srgbClr val="000000"/>
                </a:solidFill>
                <a:latin typeface="+mn-lt"/>
              </a:rPr>
              <a:t>Tree Maps</a:t>
            </a:r>
          </a:p>
        </p:txBody>
      </p:sp>
      <p:sp>
        <p:nvSpPr>
          <p:cNvPr id="26" name="Google Shape;2012;p58">
            <a:extLst>
              <a:ext uri="{FF2B5EF4-FFF2-40B4-BE49-F238E27FC236}">
                <a16:creationId xmlns:a16="http://schemas.microsoft.com/office/drawing/2014/main" id="{66FA2E77-3364-D70C-24AA-49C69EBB03A6}"/>
              </a:ext>
            </a:extLst>
          </p:cNvPr>
          <p:cNvSpPr/>
          <p:nvPr/>
        </p:nvSpPr>
        <p:spPr>
          <a:xfrm>
            <a:off x="312191" y="3598018"/>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2024;p58"/>
          <p:cNvGrpSpPr/>
          <p:nvPr/>
        </p:nvGrpSpPr>
        <p:grpSpPr>
          <a:xfrm>
            <a:off x="426798" y="1526159"/>
            <a:ext cx="411433" cy="440824"/>
            <a:chOff x="4149138" y="4121151"/>
            <a:chExt cx="344065" cy="368644"/>
          </a:xfrm>
        </p:grpSpPr>
        <p:sp>
          <p:nvSpPr>
            <p:cNvPr id="31"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2017;p58">
            <a:extLst>
              <a:ext uri="{FF2B5EF4-FFF2-40B4-BE49-F238E27FC236}">
                <a16:creationId xmlns:a16="http://schemas.microsoft.com/office/drawing/2014/main" id="{B0EEF532-2169-7632-3919-91A8BEF156DA}"/>
              </a:ext>
            </a:extLst>
          </p:cNvPr>
          <p:cNvSpPr/>
          <p:nvPr/>
        </p:nvSpPr>
        <p:spPr>
          <a:xfrm>
            <a:off x="470350" y="2466265"/>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18;p58">
            <a:extLst>
              <a:ext uri="{FF2B5EF4-FFF2-40B4-BE49-F238E27FC236}">
                <a16:creationId xmlns:a16="http://schemas.microsoft.com/office/drawing/2014/main" id="{6352C1FE-E38E-CB79-25AE-1BEA92AEA2D1}"/>
              </a:ext>
            </a:extLst>
          </p:cNvPr>
          <p:cNvGrpSpPr/>
          <p:nvPr/>
        </p:nvGrpSpPr>
        <p:grpSpPr>
          <a:xfrm>
            <a:off x="463735" y="3676410"/>
            <a:ext cx="409193" cy="391194"/>
            <a:chOff x="7441465" y="2302860"/>
            <a:chExt cx="342192" cy="327140"/>
          </a:xfrm>
        </p:grpSpPr>
        <p:sp>
          <p:nvSpPr>
            <p:cNvPr id="2001" name="Google Shape;2019;p58">
              <a:extLst>
                <a:ext uri="{FF2B5EF4-FFF2-40B4-BE49-F238E27FC236}">
                  <a16:creationId xmlns:a16="http://schemas.microsoft.com/office/drawing/2014/main" id="{48BA5E5C-E6F6-4418-B32F-5ABDEF398918}"/>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0;p58">
              <a:extLst>
                <a:ext uri="{FF2B5EF4-FFF2-40B4-BE49-F238E27FC236}">
                  <a16:creationId xmlns:a16="http://schemas.microsoft.com/office/drawing/2014/main" id="{FD01DF93-FEB3-5DF2-A33C-ECFC16A19BEE}"/>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05;p58">
            <a:extLst>
              <a:ext uri="{FF2B5EF4-FFF2-40B4-BE49-F238E27FC236}">
                <a16:creationId xmlns:a16="http://schemas.microsoft.com/office/drawing/2014/main" id="{7EBCFD8E-5F0C-0F56-D3CC-F02AE35479E1}"/>
              </a:ext>
            </a:extLst>
          </p:cNvPr>
          <p:cNvSpPr txBox="1">
            <a:spLocks/>
          </p:cNvSpPr>
          <p:nvPr/>
        </p:nvSpPr>
        <p:spPr>
          <a:xfrm>
            <a:off x="2662843" y="1355247"/>
            <a:ext cx="5825549" cy="813417"/>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spcBef>
                <a:spcPct val="0"/>
              </a:spcBef>
              <a:buClr>
                <a:schemeClr val="lt1"/>
              </a:buClr>
              <a:buSzPts val="1400"/>
              <a:buFont typeface="Montserrat"/>
              <a:buNone/>
              <a:defRPr sz="1100" spc="255">
                <a:solidFill>
                  <a:srgbClr val="231F20"/>
                </a:solidFill>
                <a:latin typeface="DM Sans Bold"/>
                <a:ea typeface="Montserrat"/>
                <a:cs typeface="Montserrat"/>
                <a:sym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sym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sym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sym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sym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sym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sym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sym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sym typeface="Montserrat"/>
              </a:defRPr>
            </a:lvl9pPr>
          </a:lstStyle>
          <a:p>
            <a:pPr marL="0" lvl="0" indent="0" algn="just">
              <a:spcBef>
                <a:spcPct val="0"/>
              </a:spcBef>
            </a:pPr>
            <a:r>
              <a:rPr lang="en-US" sz="1100" spc="255">
                <a:solidFill>
                  <a:srgbClr val="231F20"/>
                </a:solidFill>
                <a:latin typeface="DM Sans Bold"/>
              </a:rPr>
              <a:t>Analyzes the impact of revenue on customer demographics based on gender, including educational level, job type, marital status, and income group, facilitating targeted marketing strategies.</a:t>
            </a:r>
            <a:endParaRPr lang="en-US" sz="1100" spc="255" dirty="0">
              <a:solidFill>
                <a:srgbClr val="231F20"/>
              </a:solidFill>
              <a:latin typeface="DM Sans Bold"/>
            </a:endParaRPr>
          </a:p>
        </p:txBody>
      </p:sp>
      <p:sp>
        <p:nvSpPr>
          <p:cNvPr id="2061" name="Google Shape;2005;p58">
            <a:extLst>
              <a:ext uri="{FF2B5EF4-FFF2-40B4-BE49-F238E27FC236}">
                <a16:creationId xmlns:a16="http://schemas.microsoft.com/office/drawing/2014/main" id="{7A5D5597-BC36-7422-D77F-CD00F281D7EC}"/>
              </a:ext>
            </a:extLst>
          </p:cNvPr>
          <p:cNvSpPr txBox="1">
            <a:spLocks/>
          </p:cNvSpPr>
          <p:nvPr/>
        </p:nvSpPr>
        <p:spPr>
          <a:xfrm>
            <a:off x="2680261" y="2431020"/>
            <a:ext cx="5825549" cy="671493"/>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FFAB4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pPr marL="0" lvl="0" indent="0" algn="just">
              <a:spcBef>
                <a:spcPct val="0"/>
              </a:spcBef>
            </a:pPr>
            <a:r>
              <a:rPr lang="en-US" sz="1100" spc="255" dirty="0">
                <a:solidFill>
                  <a:srgbClr val="231F20"/>
                </a:solidFill>
                <a:latin typeface="DM Sans Bold"/>
              </a:rPr>
              <a:t>Identifies the top five states contributing to overall revenue, enabling focused marketing efforts and regional strategy development.</a:t>
            </a:r>
          </a:p>
        </p:txBody>
      </p:sp>
      <p:sp>
        <p:nvSpPr>
          <p:cNvPr id="2062" name="Google Shape;2005;p58">
            <a:extLst>
              <a:ext uri="{FF2B5EF4-FFF2-40B4-BE49-F238E27FC236}">
                <a16:creationId xmlns:a16="http://schemas.microsoft.com/office/drawing/2014/main" id="{EF62CA2B-B634-2108-021D-D69AC89FE965}"/>
              </a:ext>
            </a:extLst>
          </p:cNvPr>
          <p:cNvSpPr txBox="1">
            <a:spLocks/>
          </p:cNvSpPr>
          <p:nvPr/>
        </p:nvSpPr>
        <p:spPr>
          <a:xfrm>
            <a:off x="2662843" y="3418178"/>
            <a:ext cx="5825549" cy="882960"/>
          </a:xfrm>
          <a:prstGeom prst="rect">
            <a:avLst/>
          </a:pr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231F2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pPr marL="0" lvl="0" indent="0" algn="just">
              <a:spcBef>
                <a:spcPct val="0"/>
              </a:spcBef>
            </a:pPr>
            <a:r>
              <a:rPr lang="en-US" sz="1100" spc="255" dirty="0">
                <a:solidFill>
                  <a:srgbClr val="231F20"/>
                </a:solidFill>
                <a:latin typeface="DM Sans Bold"/>
              </a:rPr>
              <a:t>Utilizes tree maps for visual representation of data, aiding in the intuitive interpretation of revenue distribution across different categories and demographics.</a:t>
            </a:r>
          </a:p>
        </p:txBody>
      </p: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0" y="-158537"/>
            <a:ext cx="9677399"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Dashboard 2: Credit Card Customer Report</a:t>
            </a:r>
          </a:p>
        </p:txBody>
      </p:sp>
      <p:grpSp>
        <p:nvGrpSpPr>
          <p:cNvPr id="7" name="Google Shape;2024;p58">
            <a:extLst>
              <a:ext uri="{FF2B5EF4-FFF2-40B4-BE49-F238E27FC236}">
                <a16:creationId xmlns:a16="http://schemas.microsoft.com/office/drawing/2014/main" id="{D8608F1E-5E89-8B73-55EB-803AF61D91E8}"/>
              </a:ext>
            </a:extLst>
          </p:cNvPr>
          <p:cNvGrpSpPr/>
          <p:nvPr/>
        </p:nvGrpSpPr>
        <p:grpSpPr>
          <a:xfrm>
            <a:off x="426798" y="4301138"/>
            <a:ext cx="411433" cy="440824"/>
            <a:chOff x="4149138" y="4121151"/>
            <a:chExt cx="344065" cy="368644"/>
          </a:xfrm>
        </p:grpSpPr>
        <p:sp>
          <p:nvSpPr>
            <p:cNvPr id="8" name="Google Shape;2025;p58">
              <a:extLst>
                <a:ext uri="{FF2B5EF4-FFF2-40B4-BE49-F238E27FC236}">
                  <a16:creationId xmlns:a16="http://schemas.microsoft.com/office/drawing/2014/main" id="{2DF7450B-F937-7C70-21EA-69F02F5226C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6;p58">
              <a:extLst>
                <a:ext uri="{FF2B5EF4-FFF2-40B4-BE49-F238E27FC236}">
                  <a16:creationId xmlns:a16="http://schemas.microsoft.com/office/drawing/2014/main" id="{6C81C202-854E-FD9F-0884-626627ED9976}"/>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27;p58">
              <a:extLst>
                <a:ext uri="{FF2B5EF4-FFF2-40B4-BE49-F238E27FC236}">
                  <a16:creationId xmlns:a16="http://schemas.microsoft.com/office/drawing/2014/main" id="{D6D8EEBE-8961-CFD2-AADC-1D82095C98E1}"/>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28;p58">
              <a:extLst>
                <a:ext uri="{FF2B5EF4-FFF2-40B4-BE49-F238E27FC236}">
                  <a16:creationId xmlns:a16="http://schemas.microsoft.com/office/drawing/2014/main" id="{051E7F4C-7FE2-45C9-B00A-9AE50BB462F8}"/>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29;p58">
              <a:extLst>
                <a:ext uri="{FF2B5EF4-FFF2-40B4-BE49-F238E27FC236}">
                  <a16:creationId xmlns:a16="http://schemas.microsoft.com/office/drawing/2014/main" id="{62E4BD9D-0EF3-1482-98B7-038B7AA58624}"/>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0;p58">
              <a:extLst>
                <a:ext uri="{FF2B5EF4-FFF2-40B4-BE49-F238E27FC236}">
                  <a16:creationId xmlns:a16="http://schemas.microsoft.com/office/drawing/2014/main" id="{D8DFC5BD-4DC9-173A-5C4E-B7FBF89FF416}"/>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1;p58">
              <a:extLst>
                <a:ext uri="{FF2B5EF4-FFF2-40B4-BE49-F238E27FC236}">
                  <a16:creationId xmlns:a16="http://schemas.microsoft.com/office/drawing/2014/main" id="{D6CCA1C8-70A7-F033-42FB-DB1C002574A0}"/>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2;p58">
              <a:extLst>
                <a:ext uri="{FF2B5EF4-FFF2-40B4-BE49-F238E27FC236}">
                  <a16:creationId xmlns:a16="http://schemas.microsoft.com/office/drawing/2014/main" id="{C8BAFEDB-8253-4D9A-D667-EC1D6A634A21}"/>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3;p58">
              <a:extLst>
                <a:ext uri="{FF2B5EF4-FFF2-40B4-BE49-F238E27FC236}">
                  <a16:creationId xmlns:a16="http://schemas.microsoft.com/office/drawing/2014/main" id="{7C9C8A04-0AD9-43DB-E458-3F1026E0995E}"/>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4;p58">
              <a:extLst>
                <a:ext uri="{FF2B5EF4-FFF2-40B4-BE49-F238E27FC236}">
                  <a16:creationId xmlns:a16="http://schemas.microsoft.com/office/drawing/2014/main" id="{040CF5F6-95EC-0322-9EC0-8A5DBACE70AB}"/>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5;p58">
              <a:extLst>
                <a:ext uri="{FF2B5EF4-FFF2-40B4-BE49-F238E27FC236}">
                  <a16:creationId xmlns:a16="http://schemas.microsoft.com/office/drawing/2014/main" id="{2F9CB4A4-B268-3A85-7A9D-E5F5CCB2B290}"/>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6;p58">
              <a:extLst>
                <a:ext uri="{FF2B5EF4-FFF2-40B4-BE49-F238E27FC236}">
                  <a16:creationId xmlns:a16="http://schemas.microsoft.com/office/drawing/2014/main" id="{1DC9773D-E0EB-606C-C4A6-7AA4BA923DC1}"/>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4437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Rectangle 4">
            <a:extLst>
              <a:ext uri="{FF2B5EF4-FFF2-40B4-BE49-F238E27FC236}">
                <a16:creationId xmlns:a16="http://schemas.microsoft.com/office/drawing/2014/main" id="{E2077241-5097-59C5-DD21-56215184C361}"/>
              </a:ext>
            </a:extLst>
          </p:cNvPr>
          <p:cNvSpPr/>
          <p:nvPr/>
        </p:nvSpPr>
        <p:spPr>
          <a:xfrm>
            <a:off x="5083444" y="2061275"/>
            <a:ext cx="1650570" cy="15420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4" name="Google Shape;194;p41"/>
          <p:cNvSpPr txBox="1">
            <a:spLocks noGrp="1"/>
          </p:cNvSpPr>
          <p:nvPr>
            <p:ph type="ctrTitle"/>
          </p:nvPr>
        </p:nvSpPr>
        <p:spPr>
          <a:xfrm>
            <a:off x="4239005" y="1197804"/>
            <a:ext cx="4323808"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INSIGHTS</a:t>
            </a:r>
            <a:endParaRPr dirty="0"/>
          </a:p>
        </p:txBody>
      </p:sp>
      <p:sp>
        <p:nvSpPr>
          <p:cNvPr id="4" name="Freeform 5">
            <a:extLst>
              <a:ext uri="{FF2B5EF4-FFF2-40B4-BE49-F238E27FC236}">
                <a16:creationId xmlns:a16="http://schemas.microsoft.com/office/drawing/2014/main" id="{FBF8B809-C73B-99DB-868D-5FC95009CAFA}"/>
              </a:ext>
            </a:extLst>
          </p:cNvPr>
          <p:cNvSpPr/>
          <p:nvPr/>
        </p:nvSpPr>
        <p:spPr>
          <a:xfrm>
            <a:off x="5098970" y="2061274"/>
            <a:ext cx="1619545" cy="1501705"/>
          </a:xfrm>
          <a:custGeom>
            <a:avLst/>
            <a:gdLst/>
            <a:ahLst/>
            <a:cxnLst/>
            <a:rect l="l" t="t" r="r" b="b"/>
            <a:pathLst>
              <a:path w="3177316" h="3177316">
                <a:moveTo>
                  <a:pt x="0" y="0"/>
                </a:moveTo>
                <a:lnTo>
                  <a:pt x="3177316" y="0"/>
                </a:lnTo>
                <a:lnTo>
                  <a:pt x="3177316" y="3177316"/>
                </a:lnTo>
                <a:lnTo>
                  <a:pt x="0" y="3177316"/>
                </a:lnTo>
                <a:lnTo>
                  <a:pt x="0" y="0"/>
                </a:lnTo>
                <a:close/>
              </a:path>
            </a:pathLst>
          </a:custGeom>
          <a:blipFill>
            <a:blip r:embed="rId3"/>
            <a:stretch>
              <a:fillRect/>
            </a:stretch>
          </a:blipFill>
        </p:spPr>
      </p:sp>
    </p:spTree>
    <p:extLst>
      <p:ext uri="{BB962C8B-B14F-4D97-AF65-F5344CB8AC3E}">
        <p14:creationId xmlns:p14="http://schemas.microsoft.com/office/powerpoint/2010/main" val="225584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474021" y="772004"/>
            <a:ext cx="5825549" cy="957644"/>
          </a:xfrm>
          <a:prstGeom prst="roundRect">
            <a:avLst>
              <a:gd name="adj" fmla="val 24624"/>
            </a:avLst>
          </a:prstGeom>
          <a:ln>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lvl="0" indent="0" algn="ctr">
              <a:spcBef>
                <a:spcPct val="0"/>
              </a:spcBef>
            </a:pPr>
            <a:r>
              <a:rPr lang="en-US" sz="1600" b="1" u="none" strike="noStrike" spc="294" dirty="0">
                <a:solidFill>
                  <a:srgbClr val="000000"/>
                </a:solidFill>
                <a:latin typeface="+mn-lt"/>
              </a:rPr>
              <a:t>Revenue Growth: The company's revenue      increased by </a:t>
            </a:r>
            <a:r>
              <a:rPr lang="en-US" sz="1600" b="1" u="sng" strike="noStrike" spc="294" dirty="0">
                <a:solidFill>
                  <a:srgbClr val="000000"/>
                </a:solidFill>
                <a:latin typeface="+mn-lt"/>
              </a:rPr>
              <a:t>28.8%</a:t>
            </a:r>
            <a:r>
              <a:rPr lang="en-US" sz="1600" b="1" u="none" strike="noStrike" spc="294" dirty="0">
                <a:solidFill>
                  <a:srgbClr val="000000"/>
                </a:solidFill>
                <a:latin typeface="+mn-lt"/>
              </a:rPr>
              <a:t>  compared to the previous week.</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201066" y="-70586"/>
            <a:ext cx="717572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Week on Week Insights:</a:t>
            </a:r>
          </a:p>
        </p:txBody>
      </p: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3069016" y="2092928"/>
            <a:ext cx="5825549" cy="957644"/>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spcBef>
                <a:spcPct val="0"/>
              </a:spcBef>
            </a:pPr>
            <a:r>
              <a:rPr lang="en-US" sz="1600" spc="294" dirty="0">
                <a:solidFill>
                  <a:srgbClr val="000000"/>
                </a:solidFill>
                <a:latin typeface="DM Sans Bold"/>
              </a:rPr>
              <a:t>Customer Growth: The number of active customers has increased by </a:t>
            </a:r>
            <a:r>
              <a:rPr lang="en-US" sz="1600" u="sng" spc="294" dirty="0">
                <a:solidFill>
                  <a:srgbClr val="000000"/>
                </a:solidFill>
                <a:latin typeface="DM Sans Bold"/>
              </a:rPr>
              <a:t>12.80%</a:t>
            </a:r>
            <a:r>
              <a:rPr lang="en-US" sz="1600" spc="294" dirty="0">
                <a:solidFill>
                  <a:srgbClr val="000000"/>
                </a:solidFill>
                <a:latin typeface="DM Sans Bold"/>
              </a:rPr>
              <a:t> compared to the previous week</a:t>
            </a:r>
            <a:endParaRPr lang="en-US" sz="1600" b="1" spc="294" dirty="0">
              <a:solidFill>
                <a:srgbClr val="000000"/>
              </a:solidFill>
              <a:latin typeface="+mn-lt"/>
            </a:endParaRPr>
          </a:p>
        </p:txBody>
      </p:sp>
      <p:sp>
        <p:nvSpPr>
          <p:cNvPr id="2017" name="Google Shape;2005;p58">
            <a:extLst>
              <a:ext uri="{FF2B5EF4-FFF2-40B4-BE49-F238E27FC236}">
                <a16:creationId xmlns:a16="http://schemas.microsoft.com/office/drawing/2014/main" id="{311BF040-A5AD-A66F-47A2-62120B4C531B}"/>
              </a:ext>
            </a:extLst>
          </p:cNvPr>
          <p:cNvSpPr txBox="1">
            <a:spLocks/>
          </p:cNvSpPr>
          <p:nvPr/>
        </p:nvSpPr>
        <p:spPr>
          <a:xfrm>
            <a:off x="639121" y="3559727"/>
            <a:ext cx="6866579" cy="1009660"/>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600" spc="294" dirty="0">
                <a:solidFill>
                  <a:srgbClr val="000000"/>
                </a:solidFill>
                <a:latin typeface="DM Sans Bold"/>
              </a:rPr>
              <a:t>Transaction Count and Transaction Amount for the current week increased by </a:t>
            </a:r>
            <a:r>
              <a:rPr lang="en-US" sz="1600" u="sng" spc="294" dirty="0">
                <a:solidFill>
                  <a:srgbClr val="000000"/>
                </a:solidFill>
                <a:latin typeface="DM Sans Bold"/>
              </a:rPr>
              <a:t>3.39% &amp; 35%</a:t>
            </a:r>
            <a:r>
              <a:rPr lang="en-US" sz="1600" spc="294" dirty="0">
                <a:solidFill>
                  <a:srgbClr val="000000"/>
                </a:solidFill>
                <a:latin typeface="DM Sans Bold"/>
              </a:rPr>
              <a:t> respectively compared to the previous week.</a:t>
            </a:r>
          </a:p>
        </p:txBody>
      </p:sp>
    </p:spTree>
    <p:extLst>
      <p:ext uri="{BB962C8B-B14F-4D97-AF65-F5344CB8AC3E}">
        <p14:creationId xmlns:p14="http://schemas.microsoft.com/office/powerpoint/2010/main" val="413325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474021" y="772004"/>
            <a:ext cx="5825549" cy="957644"/>
          </a:xfrm>
          <a:prstGeom prst="roundRect">
            <a:avLst>
              <a:gd name="adj" fmla="val 24624"/>
            </a:avLst>
          </a:prstGeom>
          <a:ln>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lvl="0" indent="0" algn="ctr">
              <a:spcBef>
                <a:spcPct val="0"/>
              </a:spcBef>
            </a:pPr>
            <a:r>
              <a:rPr lang="en-US" sz="1600" spc="294" dirty="0">
                <a:solidFill>
                  <a:srgbClr val="000000"/>
                </a:solidFill>
                <a:latin typeface="DM Sans Bold"/>
              </a:rPr>
              <a:t>Overall Revenue : The total revenue generated from credit card transactions for the analyzed period is $</a:t>
            </a:r>
            <a:r>
              <a:rPr lang="en-US" sz="1600" u="sng" spc="294" dirty="0">
                <a:solidFill>
                  <a:srgbClr val="000000"/>
                </a:solidFill>
                <a:latin typeface="DM Sans Bold"/>
              </a:rPr>
              <a:t>57 million</a:t>
            </a:r>
            <a:r>
              <a:rPr lang="en-US" sz="1600" spc="294" dirty="0">
                <a:solidFill>
                  <a:srgbClr val="000000"/>
                </a:solidFill>
                <a:latin typeface="DM Sans Bold"/>
              </a:rPr>
              <a:t>.</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201066" y="-70586"/>
            <a:ext cx="717572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OVERVIEW YTD</a:t>
            </a:r>
          </a:p>
        </p:txBody>
      </p: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474021" y="1911290"/>
            <a:ext cx="7395965"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600" spc="294" dirty="0">
                <a:solidFill>
                  <a:srgbClr val="000000"/>
                </a:solidFill>
                <a:latin typeface="DM Sans Bold"/>
              </a:rPr>
              <a:t>Cost-to-Revenue Ratio: The customer acquisition cost represents approximately </a:t>
            </a:r>
            <a:r>
              <a:rPr lang="en-US" sz="1600" u="sng" spc="294" dirty="0">
                <a:solidFill>
                  <a:srgbClr val="000000"/>
                </a:solidFill>
                <a:latin typeface="DM Sans Bold"/>
              </a:rPr>
              <a:t>1.74% </a:t>
            </a:r>
            <a:r>
              <a:rPr lang="en-US" sz="1600" spc="294" dirty="0">
                <a:solidFill>
                  <a:srgbClr val="000000"/>
                </a:solidFill>
                <a:latin typeface="DM Sans Bold"/>
              </a:rPr>
              <a:t>of the total revenue </a:t>
            </a:r>
            <a:r>
              <a:rPr lang="en-US" sz="1600" spc="294" dirty="0" err="1">
                <a:solidFill>
                  <a:srgbClr val="000000"/>
                </a:solidFill>
                <a:latin typeface="DM Sans Bold"/>
              </a:rPr>
              <a:t>generated.This</a:t>
            </a:r>
            <a:r>
              <a:rPr lang="en-US" sz="1600" spc="294" dirty="0">
                <a:solidFill>
                  <a:srgbClr val="000000"/>
                </a:solidFill>
                <a:latin typeface="DM Sans Bold"/>
              </a:rPr>
              <a:t> cost reflects the investment made by the company to attract new customers.</a:t>
            </a:r>
          </a:p>
        </p:txBody>
      </p:sp>
      <p:sp>
        <p:nvSpPr>
          <p:cNvPr id="2017" name="Google Shape;2005;p58">
            <a:extLst>
              <a:ext uri="{FF2B5EF4-FFF2-40B4-BE49-F238E27FC236}">
                <a16:creationId xmlns:a16="http://schemas.microsoft.com/office/drawing/2014/main" id="{311BF040-A5AD-A66F-47A2-62120B4C531B}"/>
              </a:ext>
            </a:extLst>
          </p:cNvPr>
          <p:cNvSpPr txBox="1">
            <a:spLocks/>
          </p:cNvSpPr>
          <p:nvPr/>
        </p:nvSpPr>
        <p:spPr>
          <a:xfrm>
            <a:off x="639121" y="3559727"/>
            <a:ext cx="6866579" cy="1247722"/>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spcBef>
                <a:spcPct val="0"/>
              </a:spcBef>
            </a:pPr>
            <a:r>
              <a:rPr lang="en-US" sz="1600" spc="294" dirty="0">
                <a:solidFill>
                  <a:srgbClr val="000000"/>
                </a:solidFill>
                <a:latin typeface="DM Sans Bold"/>
              </a:rPr>
              <a:t>Overall Activation Rate: The overall activation rate is </a:t>
            </a:r>
            <a:r>
              <a:rPr lang="en-US" sz="1600" u="sng" spc="294" dirty="0">
                <a:solidFill>
                  <a:srgbClr val="000000"/>
                </a:solidFill>
                <a:latin typeface="DM Sans Bold"/>
              </a:rPr>
              <a:t>57.5%</a:t>
            </a:r>
            <a:r>
              <a:rPr lang="en-US" sz="1600" spc="294" dirty="0">
                <a:solidFill>
                  <a:srgbClr val="000000"/>
                </a:solidFill>
                <a:latin typeface="DM Sans Bold"/>
              </a:rPr>
              <a:t>, indicating the proportion of issued credit cards that have been activated by customers.</a:t>
            </a:r>
          </a:p>
          <a:p>
            <a:pPr marL="0" lvl="0" indent="0" algn="ctr">
              <a:spcBef>
                <a:spcPct val="0"/>
              </a:spcBef>
            </a:pPr>
            <a:r>
              <a:rPr lang="en-US" sz="1600" spc="294" dirty="0">
                <a:solidFill>
                  <a:srgbClr val="000000"/>
                </a:solidFill>
                <a:latin typeface="DM Sans Bold"/>
              </a:rPr>
              <a:t>.</a:t>
            </a:r>
          </a:p>
        </p:txBody>
      </p:sp>
    </p:spTree>
    <p:extLst>
      <p:ext uri="{BB962C8B-B14F-4D97-AF65-F5344CB8AC3E}">
        <p14:creationId xmlns:p14="http://schemas.microsoft.com/office/powerpoint/2010/main" val="725625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258121" y="281176"/>
            <a:ext cx="8034979" cy="1221894"/>
          </a:xfrm>
          <a:prstGeom prst="roundRect">
            <a:avLst>
              <a:gd name="adj" fmla="val 24624"/>
            </a:avLst>
          </a:prstGeom>
          <a:ln>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lvl="0" indent="0" algn="ctr">
              <a:spcBef>
                <a:spcPct val="0"/>
              </a:spcBef>
            </a:pPr>
            <a:r>
              <a:rPr lang="en-US" sz="1600" spc="294" dirty="0">
                <a:solidFill>
                  <a:srgbClr val="000000"/>
                </a:solidFill>
                <a:latin typeface="DM Sans Bold"/>
              </a:rPr>
              <a:t>Overall Delinquency Rate: The overall delinquency rate for the credit card portfolio is </a:t>
            </a:r>
            <a:r>
              <a:rPr lang="en-US" sz="1600" u="sng" spc="294" dirty="0">
                <a:solidFill>
                  <a:srgbClr val="000000"/>
                </a:solidFill>
                <a:latin typeface="DM Sans Bold"/>
              </a:rPr>
              <a:t>6.06%</a:t>
            </a:r>
            <a:r>
              <a:rPr lang="en-US" sz="1600" spc="294" dirty="0">
                <a:solidFill>
                  <a:srgbClr val="000000"/>
                </a:solidFill>
                <a:latin typeface="DM Sans Bold"/>
              </a:rPr>
              <a:t> indicating that, on average, approximately 6 out of every 100 accounts have payments that are past due.</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375689" y="1710517"/>
            <a:ext cx="8034979" cy="12218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600" spc="294" dirty="0">
                <a:solidFill>
                  <a:srgbClr val="000000"/>
                </a:solidFill>
                <a:latin typeface="DM Sans Bold"/>
              </a:rPr>
              <a:t>Average Utilization Ratio: The average utilization ratio for the credit card portfolio was approximately </a:t>
            </a:r>
            <a:r>
              <a:rPr lang="en-US" sz="1600" u="sng" spc="294" dirty="0">
                <a:solidFill>
                  <a:srgbClr val="000000"/>
                </a:solidFill>
                <a:latin typeface="DM Sans Bold"/>
              </a:rPr>
              <a:t>13.47%</a:t>
            </a:r>
            <a:r>
              <a:rPr lang="en-US" sz="1600" spc="294" dirty="0">
                <a:solidFill>
                  <a:srgbClr val="000000"/>
                </a:solidFill>
                <a:latin typeface="DM Sans Bold"/>
              </a:rPr>
              <a:t> which provides insights into how much of the available credit customers are using on average.</a:t>
            </a:r>
          </a:p>
        </p:txBody>
      </p:sp>
      <p:sp>
        <p:nvSpPr>
          <p:cNvPr id="3" name="TextBox 13">
            <a:extLst>
              <a:ext uri="{FF2B5EF4-FFF2-40B4-BE49-F238E27FC236}">
                <a16:creationId xmlns:a16="http://schemas.microsoft.com/office/drawing/2014/main" id="{30724782-1257-C092-41ED-BDAAF85A7295}"/>
              </a:ext>
            </a:extLst>
          </p:cNvPr>
          <p:cNvSpPr txBox="1"/>
          <p:nvPr/>
        </p:nvSpPr>
        <p:spPr>
          <a:xfrm>
            <a:off x="375689" y="3400900"/>
            <a:ext cx="8234911" cy="1482937"/>
          </a:xfrm>
          <a:prstGeom prst="roundRect">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Bef>
                <a:spcPct val="0"/>
              </a:spcBef>
              <a:buClr>
                <a:schemeClr val="lt1"/>
              </a:buClr>
              <a:buSzPts val="1400"/>
              <a:buFont typeface="Montserrat"/>
              <a:buNone/>
              <a:defRPr sz="1600" spc="294">
                <a:solidFill>
                  <a:srgbClr val="000000"/>
                </a:solidFill>
                <a:latin typeface="DM Sans Bold"/>
                <a:ea typeface="Montserrat"/>
                <a:cs typeface="Montserrat"/>
              </a:defRPr>
            </a:lvl1pPr>
            <a:lvl2pPr marL="914400" indent="-317500" algn="ctr">
              <a:buClr>
                <a:schemeClr val="lt1"/>
              </a:buClr>
              <a:buSzPts val="2100"/>
              <a:buFont typeface="Montserrat"/>
              <a:buNone/>
              <a:defRPr sz="2100">
                <a:latin typeface="Montserrat"/>
                <a:ea typeface="Montserrat"/>
                <a:cs typeface="Montserrat"/>
              </a:defRPr>
            </a:lvl2pPr>
            <a:lvl3pPr marL="1371600" indent="-317500" algn="ctr">
              <a:buClr>
                <a:schemeClr val="lt1"/>
              </a:buClr>
              <a:buSzPts val="2100"/>
              <a:buFont typeface="Montserrat"/>
              <a:buNone/>
              <a:defRPr sz="2100">
                <a:latin typeface="Montserrat"/>
                <a:ea typeface="Montserrat"/>
                <a:cs typeface="Montserrat"/>
              </a:defRPr>
            </a:lvl3pPr>
            <a:lvl4pPr marL="1828800" indent="-317500" algn="ctr">
              <a:buClr>
                <a:schemeClr val="lt1"/>
              </a:buClr>
              <a:buSzPts val="2100"/>
              <a:buFont typeface="Montserrat"/>
              <a:buNone/>
              <a:defRPr sz="2100">
                <a:latin typeface="Montserrat"/>
                <a:ea typeface="Montserrat"/>
                <a:cs typeface="Montserrat"/>
              </a:defRPr>
            </a:lvl4pPr>
            <a:lvl5pPr marL="2286000" indent="-317500" algn="ctr">
              <a:buClr>
                <a:schemeClr val="lt1"/>
              </a:buClr>
              <a:buSzPts val="2100"/>
              <a:buFont typeface="Montserrat"/>
              <a:buNone/>
              <a:defRPr sz="2100">
                <a:latin typeface="Montserrat"/>
                <a:ea typeface="Montserrat"/>
                <a:cs typeface="Montserrat"/>
              </a:defRPr>
            </a:lvl5pPr>
            <a:lvl6pPr marL="2743200" indent="-317500" algn="ctr">
              <a:buClr>
                <a:schemeClr val="lt1"/>
              </a:buClr>
              <a:buSzPts val="2100"/>
              <a:buFont typeface="Montserrat"/>
              <a:buNone/>
              <a:defRPr sz="2100">
                <a:latin typeface="Montserrat"/>
                <a:ea typeface="Montserrat"/>
                <a:cs typeface="Montserrat"/>
              </a:defRPr>
            </a:lvl6pPr>
            <a:lvl7pPr marL="3200400" indent="-317500" algn="ctr">
              <a:buClr>
                <a:schemeClr val="lt1"/>
              </a:buClr>
              <a:buSzPts val="2100"/>
              <a:buFont typeface="Montserrat"/>
              <a:buNone/>
              <a:defRPr sz="2100">
                <a:latin typeface="Montserrat"/>
                <a:ea typeface="Montserrat"/>
                <a:cs typeface="Montserrat"/>
              </a:defRPr>
            </a:lvl7pPr>
            <a:lvl8pPr marL="3657600" indent="-317500" algn="ctr">
              <a:buClr>
                <a:schemeClr val="lt1"/>
              </a:buClr>
              <a:buSzPts val="2100"/>
              <a:buFont typeface="Montserrat"/>
              <a:buNone/>
              <a:defRPr sz="2100">
                <a:latin typeface="Montserrat"/>
                <a:ea typeface="Montserrat"/>
                <a:cs typeface="Montserrat"/>
              </a:defRPr>
            </a:lvl8pPr>
            <a:lvl9pPr marL="4114800" indent="-317500" algn="ctr">
              <a:buClr>
                <a:schemeClr val="lt1"/>
              </a:buClr>
              <a:buSzPts val="2100"/>
              <a:buFont typeface="Montserrat"/>
              <a:buNone/>
              <a:defRPr sz="2100">
                <a:latin typeface="Montserrat"/>
                <a:ea typeface="Montserrat"/>
                <a:cs typeface="Montserrat"/>
              </a:defRPr>
            </a:lvl9pPr>
          </a:lstStyle>
          <a:p>
            <a:r>
              <a:rPr lang="en-US" dirty="0"/>
              <a:t>Average Customer Satisfaction Score: The average customer satisfaction score for the credit card company </a:t>
            </a:r>
            <a:r>
              <a:rPr lang="en-US"/>
              <a:t>is 3.19</a:t>
            </a:r>
            <a:r>
              <a:rPr lang="en-US" dirty="0"/>
              <a:t> out of 5 indicates a moderate level of satisfaction among customers, reflecting their overall perception of the services and products offered by the </a:t>
            </a:r>
            <a:r>
              <a:rPr lang="en-US"/>
              <a:t>company.</a:t>
            </a:r>
            <a:endParaRPr lang="en-US" dirty="0"/>
          </a:p>
        </p:txBody>
      </p:sp>
    </p:spTree>
    <p:extLst>
      <p:ext uri="{BB962C8B-B14F-4D97-AF65-F5344CB8AC3E}">
        <p14:creationId xmlns:p14="http://schemas.microsoft.com/office/powerpoint/2010/main" val="558850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303412" y="619564"/>
            <a:ext cx="8441379" cy="1139286"/>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indent="0">
              <a:spcBef>
                <a:spcPct val="0"/>
              </a:spcBef>
            </a:pPr>
            <a:r>
              <a:rPr lang="en-US" sz="1600" spc="294" dirty="0">
                <a:solidFill>
                  <a:srgbClr val="000000"/>
                </a:solidFill>
                <a:latin typeface="DM Sans Bold"/>
                <a:sym typeface="Arial"/>
              </a:rPr>
              <a:t>Spending Categories: Analysis of spending patterns shows that customers primarily use their credit cards for essential expenses such as bill payments (24.7%), entertainment (17.3%), and fuel (16.9%).</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201066" y="-70586"/>
            <a:ext cx="717572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CUSTOMER SPENDING PATTERNS</a:t>
            </a:r>
          </a:p>
        </p:txBody>
      </p: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303412" y="2045302"/>
            <a:ext cx="8270770"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600" spc="294" dirty="0">
                <a:solidFill>
                  <a:srgbClr val="000000"/>
                </a:solidFill>
                <a:latin typeface="DM Sans Bold"/>
              </a:rPr>
              <a:t>Credit Card Contribution: A significant portion of the total transaction volume is driven by the Blue and Silver credit cards, collectively about </a:t>
            </a:r>
            <a:r>
              <a:rPr lang="en-US" sz="1600" u="sng" spc="294" dirty="0">
                <a:solidFill>
                  <a:srgbClr val="000000"/>
                </a:solidFill>
                <a:latin typeface="DM Sans Bold"/>
              </a:rPr>
              <a:t>93%</a:t>
            </a:r>
            <a:r>
              <a:rPr lang="en-US" sz="1600" spc="294" dirty="0">
                <a:solidFill>
                  <a:srgbClr val="000000"/>
                </a:solidFill>
                <a:latin typeface="DM Sans Bold"/>
              </a:rPr>
              <a:t> of the overall transactions, underscoring their popularity and high usage among customers.</a:t>
            </a:r>
          </a:p>
        </p:txBody>
      </p:sp>
      <p:sp>
        <p:nvSpPr>
          <p:cNvPr id="2017" name="Google Shape;2005;p58">
            <a:extLst>
              <a:ext uri="{FF2B5EF4-FFF2-40B4-BE49-F238E27FC236}">
                <a16:creationId xmlns:a16="http://schemas.microsoft.com/office/drawing/2014/main" id="{311BF040-A5AD-A66F-47A2-62120B4C531B}"/>
              </a:ext>
            </a:extLst>
          </p:cNvPr>
          <p:cNvSpPr txBox="1">
            <a:spLocks/>
          </p:cNvSpPr>
          <p:nvPr/>
        </p:nvSpPr>
        <p:spPr>
          <a:xfrm>
            <a:off x="303412" y="3734848"/>
            <a:ext cx="8105670" cy="1291674"/>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ctr">
              <a:spcBef>
                <a:spcPct val="0"/>
              </a:spcBef>
            </a:pPr>
            <a:r>
              <a:rPr lang="en-US" sz="1600" spc="294" dirty="0">
                <a:solidFill>
                  <a:srgbClr val="000000"/>
                </a:solidFill>
                <a:latin typeface="DM Sans Bold"/>
              </a:rPr>
              <a:t>Transaction Method: The swipe method remains the most popular choice among customers, accounting for 66.9% of all transactions. This indicates a preference for convenience and speed in completing transactions.</a:t>
            </a:r>
          </a:p>
        </p:txBody>
      </p:sp>
    </p:spTree>
    <p:extLst>
      <p:ext uri="{BB962C8B-B14F-4D97-AF65-F5344CB8AC3E}">
        <p14:creationId xmlns:p14="http://schemas.microsoft.com/office/powerpoint/2010/main" val="12931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303412" y="619564"/>
            <a:ext cx="8441379" cy="1139286"/>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algn="just"/>
            <a:r>
              <a:rPr lang="en-US" sz="1600" spc="294" dirty="0">
                <a:solidFill>
                  <a:srgbClr val="000000"/>
                </a:solidFill>
                <a:latin typeface="DM Sans Bold"/>
              </a:rPr>
              <a:t>Revenue Contribution by Gender : Male customers</a:t>
            </a:r>
          </a:p>
          <a:p>
            <a:pPr marL="0" lvl="0" indent="0" algn="just">
              <a:spcBef>
                <a:spcPct val="0"/>
              </a:spcBef>
            </a:pPr>
            <a:r>
              <a:rPr lang="en-US" sz="1600" spc="294" dirty="0">
                <a:solidFill>
                  <a:srgbClr val="000000"/>
                </a:solidFill>
                <a:latin typeface="DM Sans Bold"/>
              </a:rPr>
              <a:t>are the leading contributors to the total transaction revenue about 54.4% ($31M) and female customers contributed 45.6% ($26M).</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4;p41">
            <a:extLst>
              <a:ext uri="{FF2B5EF4-FFF2-40B4-BE49-F238E27FC236}">
                <a16:creationId xmlns:a16="http://schemas.microsoft.com/office/drawing/2014/main" id="{30696917-CDEB-464E-5DBE-878A734264AD}"/>
              </a:ext>
            </a:extLst>
          </p:cNvPr>
          <p:cNvSpPr txBox="1">
            <a:spLocks/>
          </p:cNvSpPr>
          <p:nvPr/>
        </p:nvSpPr>
        <p:spPr>
          <a:xfrm>
            <a:off x="-201066" y="-70586"/>
            <a:ext cx="7175725"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IN" sz="2800" dirty="0"/>
              <a:t>CUSTOMER DEMOGRAPHICS</a:t>
            </a:r>
          </a:p>
        </p:txBody>
      </p: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303412" y="1918458"/>
            <a:ext cx="8270770"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l">
              <a:spcBef>
                <a:spcPct val="0"/>
              </a:spcBef>
            </a:pPr>
            <a:r>
              <a:rPr lang="en-US" sz="1600" spc="294" dirty="0">
                <a:solidFill>
                  <a:srgbClr val="000000"/>
                </a:solidFill>
                <a:latin typeface="DM Sans Bold"/>
              </a:rPr>
              <a:t>Customer Age Group : Customers aged 40 to 50 contribute the highest revenue which is about 43.7% ($25M). This age group typically has higher spending capacity and engages in a variety of transactions, including higher-value purchases.</a:t>
            </a:r>
          </a:p>
        </p:txBody>
      </p:sp>
      <p:sp>
        <p:nvSpPr>
          <p:cNvPr id="2017" name="Google Shape;2005;p58">
            <a:extLst>
              <a:ext uri="{FF2B5EF4-FFF2-40B4-BE49-F238E27FC236}">
                <a16:creationId xmlns:a16="http://schemas.microsoft.com/office/drawing/2014/main" id="{311BF040-A5AD-A66F-47A2-62120B4C531B}"/>
              </a:ext>
            </a:extLst>
          </p:cNvPr>
          <p:cNvSpPr txBox="1">
            <a:spLocks/>
          </p:cNvSpPr>
          <p:nvPr/>
        </p:nvSpPr>
        <p:spPr>
          <a:xfrm>
            <a:off x="303412" y="3559727"/>
            <a:ext cx="8441378"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just">
              <a:spcBef>
                <a:spcPct val="0"/>
              </a:spcBef>
            </a:pPr>
            <a:r>
              <a:rPr lang="en-US" sz="1600" spc="294" dirty="0">
                <a:solidFill>
                  <a:srgbClr val="000000"/>
                </a:solidFill>
                <a:latin typeface="DM Sans Bold"/>
              </a:rPr>
              <a:t>Top 3 States Contribution: The analysis of credit card transactions reveals that the top three states, Texas (TX), New York (NY), and California (CA), collectively account for a significant portion which is about 68% of the total transaction amount.</a:t>
            </a:r>
          </a:p>
        </p:txBody>
      </p:sp>
    </p:spTree>
    <p:extLst>
      <p:ext uri="{BB962C8B-B14F-4D97-AF65-F5344CB8AC3E}">
        <p14:creationId xmlns:p14="http://schemas.microsoft.com/office/powerpoint/2010/main" val="42172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218107" y="301778"/>
            <a:ext cx="8441379" cy="1466791"/>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lvl="0" indent="0" algn="just">
              <a:spcBef>
                <a:spcPct val="0"/>
              </a:spcBef>
            </a:pPr>
            <a:r>
              <a:rPr lang="en-US" sz="1600" spc="294" dirty="0">
                <a:solidFill>
                  <a:srgbClr val="000000"/>
                </a:solidFill>
                <a:latin typeface="DM Sans Bold"/>
              </a:rPr>
              <a:t>Educational Level: Customers with a graduate degree have a higher propensity to spend and contribute significantly to the credit card company's revenue (40.3%).This demographic typically has higher income levels and spending capacity.</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303412" y="1918458"/>
            <a:ext cx="8270770"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l">
              <a:spcBef>
                <a:spcPct val="0"/>
              </a:spcBef>
            </a:pPr>
            <a:r>
              <a:rPr lang="en-US" sz="1600" spc="294" dirty="0">
                <a:solidFill>
                  <a:srgbClr val="000000"/>
                </a:solidFill>
                <a:latin typeface="DM Sans Bold"/>
              </a:rPr>
              <a:t>Job Type: Businessmen, characterized by their professional status and likely higher income, contribute a substantial portion of the total revenue (31.3%). Their spending patterns may include business-related expenses and high-value transactions.</a:t>
            </a:r>
          </a:p>
        </p:txBody>
      </p:sp>
      <p:sp>
        <p:nvSpPr>
          <p:cNvPr id="2017" name="Google Shape;2005;p58">
            <a:extLst>
              <a:ext uri="{FF2B5EF4-FFF2-40B4-BE49-F238E27FC236}">
                <a16:creationId xmlns:a16="http://schemas.microsoft.com/office/drawing/2014/main" id="{311BF040-A5AD-A66F-47A2-62120B4C531B}"/>
              </a:ext>
            </a:extLst>
          </p:cNvPr>
          <p:cNvSpPr txBox="1">
            <a:spLocks/>
          </p:cNvSpPr>
          <p:nvPr/>
        </p:nvSpPr>
        <p:spPr>
          <a:xfrm>
            <a:off x="303412" y="3559727"/>
            <a:ext cx="8441378" cy="1466795"/>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just">
              <a:spcBef>
                <a:spcPct val="0"/>
              </a:spcBef>
            </a:pPr>
            <a:r>
              <a:rPr lang="en-US" sz="1600" spc="294" dirty="0">
                <a:solidFill>
                  <a:srgbClr val="000000"/>
                </a:solidFill>
                <a:latin typeface="DM Sans Bold"/>
              </a:rPr>
              <a:t>Income Level: Customers with high income levels have a greater ability to spend on credit cards, contributing nearly half of the total revenue (49%). They may engage in luxury spending, travel, and other high-ticket purchases.</a:t>
            </a:r>
          </a:p>
        </p:txBody>
      </p:sp>
    </p:spTree>
    <p:extLst>
      <p:ext uri="{BB962C8B-B14F-4D97-AF65-F5344CB8AC3E}">
        <p14:creationId xmlns:p14="http://schemas.microsoft.com/office/powerpoint/2010/main" val="3780334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5" name="Google Shape;2005;p58"/>
          <p:cNvSpPr txBox="1">
            <a:spLocks noGrp="1"/>
          </p:cNvSpPr>
          <p:nvPr>
            <p:ph type="subTitle" idx="1"/>
          </p:nvPr>
        </p:nvSpPr>
        <p:spPr>
          <a:xfrm>
            <a:off x="218107" y="301778"/>
            <a:ext cx="6220793" cy="1466791"/>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p>
            <a:pPr marL="0" lvl="0" indent="0" algn="just">
              <a:spcBef>
                <a:spcPct val="0"/>
              </a:spcBef>
            </a:pPr>
            <a:r>
              <a:rPr lang="en-US" sz="1600" spc="294" dirty="0">
                <a:solidFill>
                  <a:srgbClr val="000000"/>
                </a:solidFill>
                <a:latin typeface="DM Sans Bold"/>
              </a:rPr>
              <a:t>Marital Status: Married customers contribute the highest revenue (50.6%), suggesting stable financial situations and potentially higher household spending.</a:t>
            </a: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 name="Google Shape;2005;p58">
            <a:extLst>
              <a:ext uri="{FF2B5EF4-FFF2-40B4-BE49-F238E27FC236}">
                <a16:creationId xmlns:a16="http://schemas.microsoft.com/office/drawing/2014/main" id="{DD582ED5-BD52-93A5-DA6F-D6D39B9FBF89}"/>
              </a:ext>
            </a:extLst>
          </p:cNvPr>
          <p:cNvSpPr txBox="1">
            <a:spLocks/>
          </p:cNvSpPr>
          <p:nvPr/>
        </p:nvSpPr>
        <p:spPr>
          <a:xfrm>
            <a:off x="1993900" y="2644433"/>
            <a:ext cx="7008486" cy="2371763"/>
          </a:xfrm>
          <a:prstGeom prst="roundRect">
            <a:avLst>
              <a:gd name="adj" fmla="val 24624"/>
            </a:avLst>
          </a:prstGeom>
          <a:ln w="38100" cap="flat" cmpd="sng" algn="ctr">
            <a:solidFill>
              <a:schemeClr val="lt1"/>
            </a:solidFill>
            <a:prstDash val="sysDash"/>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lvl="0" indent="0" algn="l">
              <a:spcBef>
                <a:spcPct val="0"/>
              </a:spcBef>
            </a:pPr>
            <a:r>
              <a:rPr lang="en-US" sz="1600" spc="294" dirty="0">
                <a:solidFill>
                  <a:srgbClr val="000000"/>
                </a:solidFill>
                <a:latin typeface="DM Sans Bold"/>
              </a:rPr>
              <a:t>Personal Loan Status: Customers who do not have a personal loan contribute the most revenue for the credit card company, accounting for 87.42% of total revenue indicates that customers without personal loans may rely more on credit cards for various expenses, leading to higher transaction volumes and revenue generation.</a:t>
            </a:r>
          </a:p>
        </p:txBody>
      </p:sp>
    </p:spTree>
    <p:extLst>
      <p:ext uri="{BB962C8B-B14F-4D97-AF65-F5344CB8AC3E}">
        <p14:creationId xmlns:p14="http://schemas.microsoft.com/office/powerpoint/2010/main" val="365184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a:t>
            </a:r>
            <a:endParaRPr dirty="0"/>
          </a:p>
        </p:txBody>
      </p:sp>
      <p:sp>
        <p:nvSpPr>
          <p:cNvPr id="171" name="Google Shape;171;p39"/>
          <p:cNvSpPr txBox="1">
            <a:spLocks noGrp="1"/>
          </p:cNvSpPr>
          <p:nvPr>
            <p:ph type="body" idx="1"/>
          </p:nvPr>
        </p:nvSpPr>
        <p:spPr>
          <a:xfrm>
            <a:off x="938500" y="1246025"/>
            <a:ext cx="3951215" cy="3039900"/>
          </a:xfrm>
          <a:prstGeom prst="rect">
            <a:avLst/>
          </a:prstGeom>
        </p:spPr>
        <p:txBody>
          <a:bodyPr spcFirstLastPara="1" wrap="square" lIns="91425" tIns="91425" rIns="91425" bIns="91425" anchor="t" anchorCtr="0">
            <a:noAutofit/>
          </a:bodyPr>
          <a:lstStyle/>
          <a:p>
            <a:pPr marL="0" lvl="0" indent="0">
              <a:lnSpc>
                <a:spcPct val="150000"/>
              </a:lnSpc>
              <a:spcBef>
                <a:spcPct val="0"/>
              </a:spcBef>
            </a:pPr>
            <a:r>
              <a:rPr lang="en-US" sz="1200" spc="295" dirty="0">
                <a:solidFill>
                  <a:schemeClr val="bg1"/>
                </a:solidFill>
                <a:latin typeface="+mn-lt"/>
              </a:rPr>
              <a:t>This Credit Card Analysis Project using Power BI and PostgreSQL, focuses on providing comprehensive insights into the credit card transactions and customer behavior. This report analyzes transaction trends, customer spending patterns, and demographic insights to optimize marketing strategies and improve customer satisfaction and overall business performance.</a:t>
            </a:r>
          </a:p>
          <a:p>
            <a:pPr marL="0" lvl="0" indent="0" rtl="0">
              <a:lnSpc>
                <a:spcPct val="150000"/>
              </a:lnSpc>
              <a:spcBef>
                <a:spcPts val="0"/>
              </a:spcBef>
              <a:spcAft>
                <a:spcPts val="1600"/>
              </a:spcAft>
              <a:buNone/>
            </a:pPr>
            <a:endParaRPr dirty="0">
              <a:solidFill>
                <a:schemeClr val="bg1"/>
              </a:solidFill>
              <a:latin typeface="+mn-lt"/>
            </a:endParaRPr>
          </a:p>
        </p:txBody>
      </p:sp>
      <p:cxnSp>
        <p:nvCxnSpPr>
          <p:cNvPr id="172" name="Google Shape;172;p39"/>
          <p:cNvCxnSpPr/>
          <p:nvPr/>
        </p:nvCxnSpPr>
        <p:spPr>
          <a:xfrm>
            <a:off x="1064300" y="11125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2732250" y="2038350"/>
            <a:ext cx="6075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THANKS FOR WATCHING</a:t>
            </a:r>
            <a:endParaRPr dirty="0"/>
          </a:p>
        </p:txBody>
      </p:sp>
      <p:sp>
        <p:nvSpPr>
          <p:cNvPr id="4" name="TextBox 3">
            <a:extLst>
              <a:ext uri="{FF2B5EF4-FFF2-40B4-BE49-F238E27FC236}">
                <a16:creationId xmlns:a16="http://schemas.microsoft.com/office/drawing/2014/main" id="{D5E7EAF5-DDF9-25B5-9D6F-4543F0C4BC84}"/>
              </a:ext>
            </a:extLst>
          </p:cNvPr>
          <p:cNvSpPr txBox="1"/>
          <p:nvPr/>
        </p:nvSpPr>
        <p:spPr>
          <a:xfrm>
            <a:off x="1998888" y="3232807"/>
            <a:ext cx="1923925" cy="400110"/>
          </a:xfrm>
          <a:prstGeom prst="rect">
            <a:avLst/>
          </a:prstGeom>
          <a:noFill/>
        </p:spPr>
        <p:txBody>
          <a:bodyPr wrap="none" rtlCol="0">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GITHUB LINK:</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TextBox 5">
            <a:extLst>
              <a:ext uri="{FF2B5EF4-FFF2-40B4-BE49-F238E27FC236}">
                <a16:creationId xmlns:a16="http://schemas.microsoft.com/office/drawing/2014/main" id="{1ED3193A-96FA-29B7-8535-7D010899120D}"/>
              </a:ext>
            </a:extLst>
          </p:cNvPr>
          <p:cNvSpPr txBox="1"/>
          <p:nvPr/>
        </p:nvSpPr>
        <p:spPr>
          <a:xfrm>
            <a:off x="3922813" y="3140475"/>
            <a:ext cx="4598888" cy="584775"/>
          </a:xfrm>
          <a:prstGeom prst="rect">
            <a:avLst/>
          </a:prstGeom>
          <a:noFill/>
        </p:spPr>
        <p:txBody>
          <a:bodyPr wrap="square">
            <a:spAutoFit/>
          </a:bodyPr>
          <a:lstStyle/>
          <a:p>
            <a:r>
              <a:rPr lang="en-IN" sz="1600" dirty="0">
                <a:ln w="0"/>
                <a:solidFill>
                  <a:schemeClr val="accent1"/>
                </a:solidFill>
                <a:effectLst>
                  <a:outerShdw blurRad="38100" dist="25400" dir="5400000" algn="ctr" rotWithShape="0">
                    <a:srgbClr val="6E747A">
                      <a:alpha val="43000"/>
                    </a:srgbClr>
                  </a:outerShdw>
                </a:effectLst>
              </a:rPr>
              <a:t>https://github.com/datanexus1010-gursharan?tab=repositories</a:t>
            </a:r>
          </a:p>
        </p:txBody>
      </p:sp>
      <p:sp>
        <p:nvSpPr>
          <p:cNvPr id="7" name="TextBox 6">
            <a:extLst>
              <a:ext uri="{FF2B5EF4-FFF2-40B4-BE49-F238E27FC236}">
                <a16:creationId xmlns:a16="http://schemas.microsoft.com/office/drawing/2014/main" id="{7A7AB462-2CA2-E49C-0B45-5FFFEC6D31E9}"/>
              </a:ext>
            </a:extLst>
          </p:cNvPr>
          <p:cNvSpPr txBox="1"/>
          <p:nvPr/>
        </p:nvSpPr>
        <p:spPr>
          <a:xfrm>
            <a:off x="1998888" y="4074952"/>
            <a:ext cx="2294218" cy="400110"/>
          </a:xfrm>
          <a:prstGeom prst="rect">
            <a:avLst/>
          </a:prstGeom>
          <a:noFill/>
        </p:spPr>
        <p:txBody>
          <a:bodyPr wrap="none" rtlCol="0">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CONTACT INFO:</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F550A370-A90D-B4F6-D7B4-58EE31B4AEA0}"/>
              </a:ext>
            </a:extLst>
          </p:cNvPr>
          <p:cNvSpPr txBox="1"/>
          <p:nvPr/>
        </p:nvSpPr>
        <p:spPr>
          <a:xfrm>
            <a:off x="4120362" y="4090825"/>
            <a:ext cx="4598888" cy="338554"/>
          </a:xfrm>
          <a:prstGeom prst="rect">
            <a:avLst/>
          </a:prstGeom>
          <a:noFill/>
        </p:spPr>
        <p:txBody>
          <a:bodyPr wrap="square">
            <a:spAutoFit/>
          </a:bodyPr>
          <a:lstStyle/>
          <a:p>
            <a:r>
              <a:rPr lang="en-US" sz="1600" dirty="0">
                <a:ln w="0"/>
                <a:solidFill>
                  <a:schemeClr val="accent1"/>
                </a:solidFill>
                <a:effectLst>
                  <a:outerShdw blurRad="38100" dist="25400" dir="5400000" algn="ctr" rotWithShape="0">
                    <a:srgbClr val="6E747A">
                      <a:alpha val="43000"/>
                    </a:srgbClr>
                  </a:outerShdw>
                </a:effectLst>
              </a:rPr>
              <a:t>d</a:t>
            </a:r>
            <a:r>
              <a:rPr lang="en-IN" sz="1600" dirty="0">
                <a:ln w="0"/>
                <a:solidFill>
                  <a:schemeClr val="accent1"/>
                </a:solidFill>
                <a:effectLst>
                  <a:outerShdw blurRad="38100" dist="25400" dir="5400000" algn="ctr" rotWithShape="0">
                    <a:srgbClr val="6E747A">
                      <a:alpha val="43000"/>
                    </a:srgbClr>
                  </a:outerShdw>
                </a:effectLst>
              </a:rPr>
              <a:t>atanexus1010@gmail.com</a:t>
            </a:r>
          </a:p>
        </p:txBody>
      </p:sp>
    </p:spTree>
    <p:extLst>
      <p:ext uri="{BB962C8B-B14F-4D97-AF65-F5344CB8AC3E}">
        <p14:creationId xmlns:p14="http://schemas.microsoft.com/office/powerpoint/2010/main" val="239616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OBJECTIVE</a:t>
            </a:r>
            <a:endParaRPr dirty="0"/>
          </a:p>
        </p:txBody>
      </p:sp>
      <p:sp>
        <p:nvSpPr>
          <p:cNvPr id="171" name="Google Shape;171;p39"/>
          <p:cNvSpPr txBox="1">
            <a:spLocks noGrp="1"/>
          </p:cNvSpPr>
          <p:nvPr>
            <p:ph type="body" idx="1"/>
          </p:nvPr>
        </p:nvSpPr>
        <p:spPr>
          <a:xfrm>
            <a:off x="938500" y="1246025"/>
            <a:ext cx="3951215" cy="3039900"/>
          </a:xfrm>
          <a:prstGeom prst="rect">
            <a:avLst/>
          </a:prstGeom>
        </p:spPr>
        <p:txBody>
          <a:bodyPr spcFirstLastPara="1" wrap="square" lIns="91425" tIns="91425" rIns="91425" bIns="91425" anchor="t" anchorCtr="0">
            <a:noAutofit/>
          </a:bodyPr>
          <a:lstStyle/>
          <a:p>
            <a:pPr marL="155575" indent="0">
              <a:buNone/>
            </a:pPr>
            <a:r>
              <a:rPr lang="en-US" sz="1200" spc="384" dirty="0">
                <a:solidFill>
                  <a:schemeClr val="bg1"/>
                </a:solidFill>
                <a:latin typeface="+mn-lt"/>
              </a:rPr>
              <a:t>To develop a comprehensive credit card weekly dashboard that provides real-time insights into key performance metrics and trends, enabling stakeholders to monitor and analyze credit card operations effectively. This project aims to analyze weekly credit card transaction data coupled with customer information to achieve the following objectives:</a:t>
            </a:r>
          </a:p>
          <a:p>
            <a:pPr marL="0" lvl="0" indent="0" rtl="0">
              <a:spcBef>
                <a:spcPts val="0"/>
              </a:spcBef>
              <a:spcAft>
                <a:spcPts val="1600"/>
              </a:spcAft>
              <a:buNone/>
            </a:pPr>
            <a:endParaRPr dirty="0">
              <a:solidFill>
                <a:schemeClr val="bg1"/>
              </a:solidFill>
              <a:latin typeface="+mn-lt"/>
            </a:endParaRPr>
          </a:p>
        </p:txBody>
      </p:sp>
      <p:cxnSp>
        <p:nvCxnSpPr>
          <p:cNvPr id="172" name="Google Shape;172;p39"/>
          <p:cNvCxnSpPr>
            <a:cxnSpLocks/>
          </p:cNvCxnSpPr>
          <p:nvPr/>
        </p:nvCxnSpPr>
        <p:spPr>
          <a:xfrm>
            <a:off x="1077000" y="985522"/>
            <a:ext cx="3393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41177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55710B5-AEC0-D0BF-064B-009BB001ACDB}"/>
              </a:ext>
            </a:extLst>
          </p:cNvPr>
          <p:cNvSpPr/>
          <p:nvPr/>
        </p:nvSpPr>
        <p:spPr>
          <a:xfrm>
            <a:off x="353727" y="49716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3" name="Google Shape;2003;p58"/>
          <p:cNvSpPr txBox="1">
            <a:spLocks noGrp="1"/>
          </p:cNvSpPr>
          <p:nvPr>
            <p:ph type="title"/>
          </p:nvPr>
        </p:nvSpPr>
        <p:spPr>
          <a:xfrm>
            <a:off x="1019399" y="566202"/>
            <a:ext cx="2783423" cy="573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Measures KPI’s</a:t>
            </a:r>
            <a:endParaRPr sz="1200" dirty="0">
              <a:solidFill>
                <a:schemeClr val="tx1"/>
              </a:solidFill>
            </a:endParaRPr>
          </a:p>
        </p:txBody>
      </p:sp>
      <p:sp>
        <p:nvSpPr>
          <p:cNvPr id="2005" name="Google Shape;2005;p58"/>
          <p:cNvSpPr txBox="1">
            <a:spLocks noGrp="1"/>
          </p:cNvSpPr>
          <p:nvPr>
            <p:ph type="subTitle" idx="1"/>
          </p:nvPr>
        </p:nvSpPr>
        <p:spPr>
          <a:xfrm>
            <a:off x="2609128" y="331275"/>
            <a:ext cx="5825549" cy="1157400"/>
          </a:xfrm>
          <a:prstGeom prst="rect">
            <a:avLst/>
          </a:prstGeom>
        </p:spPr>
        <p:txBody>
          <a:bodyPr spcFirstLastPara="1" wrap="square" lIns="91425" tIns="91425" rIns="91425" bIns="91425" anchor="t" anchorCtr="0">
            <a:noAutofit/>
          </a:bodyPr>
          <a:lstStyle/>
          <a:p>
            <a:pPr marL="0" lvl="0" indent="0" algn="just">
              <a:spcBef>
                <a:spcPct val="0"/>
              </a:spcBef>
            </a:pPr>
            <a:r>
              <a:rPr lang="en-US" sz="1100" spc="255" dirty="0">
                <a:solidFill>
                  <a:srgbClr val="FFAB40"/>
                </a:solidFill>
                <a:latin typeface="DM Sans Bold"/>
              </a:rPr>
              <a:t>To measure and analyze various aspects of credit card data such as Revenue generated, transaction volume, Total Interest earned, Customer Satisfaction score . By monitoring these KPIs, businesses can assess their performance. And also  segment analysis by quarters, weeks, and months to uncover revenue trends.</a:t>
            </a:r>
          </a:p>
        </p:txBody>
      </p:sp>
      <p:sp>
        <p:nvSpPr>
          <p:cNvPr id="2012" name="Google Shape;2012;p58"/>
          <p:cNvSpPr/>
          <p:nvPr/>
        </p:nvSpPr>
        <p:spPr>
          <a:xfrm>
            <a:off x="376460" y="497168"/>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5981791" y="1273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021" name="Google Shape;2021;p58"/>
          <p:cNvGrpSpPr/>
          <p:nvPr/>
        </p:nvGrpSpPr>
        <p:grpSpPr>
          <a:xfrm>
            <a:off x="588634" y="709747"/>
            <a:ext cx="349652" cy="280925"/>
            <a:chOff x="1421638" y="4125629"/>
            <a:chExt cx="374709" cy="374010"/>
          </a:xfrm>
        </p:grpSpPr>
        <p:sp>
          <p:nvSpPr>
            <p:cNvPr id="2022"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Rounded Corners 11">
            <a:extLst>
              <a:ext uri="{FF2B5EF4-FFF2-40B4-BE49-F238E27FC236}">
                <a16:creationId xmlns:a16="http://schemas.microsoft.com/office/drawing/2014/main" id="{F4B7F993-D078-6D4C-C071-DC38B51BA2DE}"/>
              </a:ext>
            </a:extLst>
          </p:cNvPr>
          <p:cNvSpPr/>
          <p:nvPr/>
        </p:nvSpPr>
        <p:spPr>
          <a:xfrm>
            <a:off x="262034" y="1808149"/>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003;p58">
            <a:extLst>
              <a:ext uri="{FF2B5EF4-FFF2-40B4-BE49-F238E27FC236}">
                <a16:creationId xmlns:a16="http://schemas.microsoft.com/office/drawing/2014/main" id="{9F1F4F47-5539-5178-F6DD-0AFCF229EABB}"/>
              </a:ext>
            </a:extLst>
          </p:cNvPr>
          <p:cNvSpPr txBox="1">
            <a:spLocks/>
          </p:cNvSpPr>
          <p:nvPr/>
        </p:nvSpPr>
        <p:spPr>
          <a:xfrm>
            <a:off x="927707" y="1877183"/>
            <a:ext cx="1670628"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sz="1200" dirty="0">
                <a:solidFill>
                  <a:schemeClr val="tx1"/>
                </a:solidFill>
              </a:rPr>
              <a:t>Week on Week Comparison</a:t>
            </a:r>
          </a:p>
        </p:txBody>
      </p:sp>
      <p:sp>
        <p:nvSpPr>
          <p:cNvPr id="14" name="Google Shape;2012;p58">
            <a:extLst>
              <a:ext uri="{FF2B5EF4-FFF2-40B4-BE49-F238E27FC236}">
                <a16:creationId xmlns:a16="http://schemas.microsoft.com/office/drawing/2014/main" id="{1F074B9F-7091-A9E3-9E9F-FB3013897FAF}"/>
              </a:ext>
            </a:extLst>
          </p:cNvPr>
          <p:cNvSpPr/>
          <p:nvPr/>
        </p:nvSpPr>
        <p:spPr>
          <a:xfrm>
            <a:off x="284767" y="1808149"/>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Rounded Corners 17">
            <a:extLst>
              <a:ext uri="{FF2B5EF4-FFF2-40B4-BE49-F238E27FC236}">
                <a16:creationId xmlns:a16="http://schemas.microsoft.com/office/drawing/2014/main" id="{671F8CF6-6C73-981D-20EF-220C9498EB04}"/>
              </a:ext>
            </a:extLst>
          </p:cNvPr>
          <p:cNvSpPr/>
          <p:nvPr/>
        </p:nvSpPr>
        <p:spPr>
          <a:xfrm>
            <a:off x="247587" y="3075679"/>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oogle Shape;2003;p58">
            <a:extLst>
              <a:ext uri="{FF2B5EF4-FFF2-40B4-BE49-F238E27FC236}">
                <a16:creationId xmlns:a16="http://schemas.microsoft.com/office/drawing/2014/main" id="{79E99AE3-2DC5-A53F-6891-8284D6599C9B}"/>
              </a:ext>
            </a:extLst>
          </p:cNvPr>
          <p:cNvSpPr txBox="1">
            <a:spLocks/>
          </p:cNvSpPr>
          <p:nvPr/>
        </p:nvSpPr>
        <p:spPr>
          <a:xfrm>
            <a:off x="913260" y="3144713"/>
            <a:ext cx="1530176"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sz="1200" dirty="0">
                <a:solidFill>
                  <a:schemeClr val="tx1"/>
                </a:solidFill>
              </a:rPr>
              <a:t>Customer Spending Habits</a:t>
            </a:r>
          </a:p>
        </p:txBody>
      </p:sp>
      <p:sp>
        <p:nvSpPr>
          <p:cNvPr id="20" name="Google Shape;2012;p58">
            <a:extLst>
              <a:ext uri="{FF2B5EF4-FFF2-40B4-BE49-F238E27FC236}">
                <a16:creationId xmlns:a16="http://schemas.microsoft.com/office/drawing/2014/main" id="{6138E6EC-EF16-8FA8-830F-6987038EA33C}"/>
              </a:ext>
            </a:extLst>
          </p:cNvPr>
          <p:cNvSpPr/>
          <p:nvPr/>
        </p:nvSpPr>
        <p:spPr>
          <a:xfrm>
            <a:off x="270320" y="3075679"/>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Rectangle: Rounded Corners 23">
            <a:extLst>
              <a:ext uri="{FF2B5EF4-FFF2-40B4-BE49-F238E27FC236}">
                <a16:creationId xmlns:a16="http://schemas.microsoft.com/office/drawing/2014/main" id="{4E50CDD9-F896-7844-7319-75BE4D66A0C1}"/>
              </a:ext>
            </a:extLst>
          </p:cNvPr>
          <p:cNvSpPr/>
          <p:nvPr/>
        </p:nvSpPr>
        <p:spPr>
          <a:xfrm>
            <a:off x="209760" y="4256628"/>
            <a:ext cx="2216259" cy="573505"/>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2003;p58">
            <a:extLst>
              <a:ext uri="{FF2B5EF4-FFF2-40B4-BE49-F238E27FC236}">
                <a16:creationId xmlns:a16="http://schemas.microsoft.com/office/drawing/2014/main" id="{4457E53C-0D4B-2CC6-1416-081A66AE66C4}"/>
              </a:ext>
            </a:extLst>
          </p:cNvPr>
          <p:cNvSpPr txBox="1">
            <a:spLocks/>
          </p:cNvSpPr>
          <p:nvPr/>
        </p:nvSpPr>
        <p:spPr>
          <a:xfrm>
            <a:off x="875432" y="4325662"/>
            <a:ext cx="1441565" cy="57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IN" sz="1200" dirty="0">
                <a:solidFill>
                  <a:schemeClr val="tx1"/>
                </a:solidFill>
              </a:rPr>
              <a:t>Customer Demographics</a:t>
            </a:r>
          </a:p>
        </p:txBody>
      </p:sp>
      <p:sp>
        <p:nvSpPr>
          <p:cNvPr id="26" name="Google Shape;2012;p58">
            <a:extLst>
              <a:ext uri="{FF2B5EF4-FFF2-40B4-BE49-F238E27FC236}">
                <a16:creationId xmlns:a16="http://schemas.microsoft.com/office/drawing/2014/main" id="{66FA2E77-3364-D70C-24AA-49C69EBB03A6}"/>
              </a:ext>
            </a:extLst>
          </p:cNvPr>
          <p:cNvSpPr/>
          <p:nvPr/>
        </p:nvSpPr>
        <p:spPr>
          <a:xfrm>
            <a:off x="232493" y="4256628"/>
            <a:ext cx="680767" cy="547979"/>
          </a:xfrm>
          <a:prstGeom prst="ellipse">
            <a:avLst/>
          </a:prstGeom>
          <a:solidFill>
            <a:schemeClr val="lt2"/>
          </a:solidFill>
          <a:ln>
            <a:solidFill>
              <a:schemeClr val="accent6">
                <a:lumMod val="10000"/>
                <a:lumOff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2024;p58"/>
          <p:cNvGrpSpPr/>
          <p:nvPr/>
        </p:nvGrpSpPr>
        <p:grpSpPr>
          <a:xfrm>
            <a:off x="403417" y="1870694"/>
            <a:ext cx="411433" cy="440824"/>
            <a:chOff x="4149138" y="4121151"/>
            <a:chExt cx="344065" cy="368644"/>
          </a:xfrm>
        </p:grpSpPr>
        <p:sp>
          <p:nvSpPr>
            <p:cNvPr id="31"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7" name="Google Shape;2017;p58">
            <a:extLst>
              <a:ext uri="{FF2B5EF4-FFF2-40B4-BE49-F238E27FC236}">
                <a16:creationId xmlns:a16="http://schemas.microsoft.com/office/drawing/2014/main" id="{B0EEF532-2169-7632-3919-91A8BEF156DA}"/>
              </a:ext>
            </a:extLst>
          </p:cNvPr>
          <p:cNvSpPr/>
          <p:nvPr/>
        </p:nvSpPr>
        <p:spPr>
          <a:xfrm>
            <a:off x="432522" y="3096953"/>
            <a:ext cx="427722" cy="42730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0" name="Google Shape;2018;p58">
            <a:extLst>
              <a:ext uri="{FF2B5EF4-FFF2-40B4-BE49-F238E27FC236}">
                <a16:creationId xmlns:a16="http://schemas.microsoft.com/office/drawing/2014/main" id="{6352C1FE-E38E-CB79-25AE-1BEA92AEA2D1}"/>
              </a:ext>
            </a:extLst>
          </p:cNvPr>
          <p:cNvGrpSpPr/>
          <p:nvPr/>
        </p:nvGrpSpPr>
        <p:grpSpPr>
          <a:xfrm>
            <a:off x="384037" y="4335020"/>
            <a:ext cx="409193" cy="391194"/>
            <a:chOff x="7441465" y="2302860"/>
            <a:chExt cx="342192" cy="327140"/>
          </a:xfrm>
        </p:grpSpPr>
        <p:sp>
          <p:nvSpPr>
            <p:cNvPr id="2001" name="Google Shape;2019;p58">
              <a:extLst>
                <a:ext uri="{FF2B5EF4-FFF2-40B4-BE49-F238E27FC236}">
                  <a16:creationId xmlns:a16="http://schemas.microsoft.com/office/drawing/2014/main" id="{48BA5E5C-E6F6-4418-B32F-5ABDEF398918}"/>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20;p58">
              <a:extLst>
                <a:ext uri="{FF2B5EF4-FFF2-40B4-BE49-F238E27FC236}">
                  <a16:creationId xmlns:a16="http://schemas.microsoft.com/office/drawing/2014/main" id="{FD01DF93-FEB3-5DF2-A33C-ECFC16A19BEE}"/>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05;p58">
            <a:extLst>
              <a:ext uri="{FF2B5EF4-FFF2-40B4-BE49-F238E27FC236}">
                <a16:creationId xmlns:a16="http://schemas.microsoft.com/office/drawing/2014/main" id="{7EBCFD8E-5F0C-0F56-D3CC-F02AE35479E1}"/>
              </a:ext>
            </a:extLst>
          </p:cNvPr>
          <p:cNvSpPr txBox="1">
            <a:spLocks/>
          </p:cNvSpPr>
          <p:nvPr/>
        </p:nvSpPr>
        <p:spPr>
          <a:xfrm>
            <a:off x="2664763" y="1624369"/>
            <a:ext cx="5825549"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spcBef>
                <a:spcPct val="0"/>
              </a:spcBef>
              <a:buClr>
                <a:schemeClr val="lt1"/>
              </a:buClr>
              <a:buSzPts val="1400"/>
              <a:buFont typeface="Montserrat"/>
              <a:buNone/>
              <a:defRPr sz="1100" spc="255">
                <a:solidFill>
                  <a:srgbClr val="FFAB40"/>
                </a:solidFill>
                <a:latin typeface="DM Sans Bold"/>
                <a:ea typeface="Montserrat"/>
                <a:cs typeface="Montserrat"/>
                <a:sym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sym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sym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sym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sym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sym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sym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sym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sym typeface="Montserrat"/>
              </a:defRPr>
            </a:lvl9pPr>
          </a:lstStyle>
          <a:p>
            <a:r>
              <a:rPr lang="en-US" dirty="0"/>
              <a:t>Perform week-on-week revenue comparisons to identify trends, anomalies, and deviations from expected revenue patterns. So that, businesses can detect seasonal trends, promotional effects, and emerging market dynamics</a:t>
            </a:r>
          </a:p>
        </p:txBody>
      </p:sp>
      <p:sp>
        <p:nvSpPr>
          <p:cNvPr id="2061" name="Google Shape;2005;p58">
            <a:extLst>
              <a:ext uri="{FF2B5EF4-FFF2-40B4-BE49-F238E27FC236}">
                <a16:creationId xmlns:a16="http://schemas.microsoft.com/office/drawing/2014/main" id="{7A5D5597-BC36-7422-D77F-CD00F281D7EC}"/>
              </a:ext>
            </a:extLst>
          </p:cNvPr>
          <p:cNvSpPr txBox="1">
            <a:spLocks/>
          </p:cNvSpPr>
          <p:nvPr/>
        </p:nvSpPr>
        <p:spPr>
          <a:xfrm>
            <a:off x="2680262" y="2852765"/>
            <a:ext cx="5825549"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FFAB4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r>
              <a:rPr lang="en-US" dirty="0"/>
              <a:t>Explore customer spending behaviors and preferences across different card categories and expenditure types to gain insights into customer demographics, purchasing preferences, and spending patterns.</a:t>
            </a:r>
          </a:p>
        </p:txBody>
      </p:sp>
      <p:sp>
        <p:nvSpPr>
          <p:cNvPr id="2062" name="Google Shape;2005;p58">
            <a:extLst>
              <a:ext uri="{FF2B5EF4-FFF2-40B4-BE49-F238E27FC236}">
                <a16:creationId xmlns:a16="http://schemas.microsoft.com/office/drawing/2014/main" id="{EF62CA2B-B634-2108-021D-D69AC89FE965}"/>
              </a:ext>
            </a:extLst>
          </p:cNvPr>
          <p:cNvSpPr txBox="1">
            <a:spLocks/>
          </p:cNvSpPr>
          <p:nvPr/>
        </p:nvSpPr>
        <p:spPr>
          <a:xfrm>
            <a:off x="2662845" y="3916726"/>
            <a:ext cx="5825549" cy="11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just">
              <a:spcBef>
                <a:spcPct val="0"/>
              </a:spcBef>
              <a:buClr>
                <a:schemeClr val="lt1"/>
              </a:buClr>
              <a:buSzPts val="1400"/>
              <a:buFont typeface="Montserrat"/>
              <a:buNone/>
              <a:defRPr sz="1100" spc="255">
                <a:solidFill>
                  <a:srgbClr val="FFAB40"/>
                </a:solidFill>
                <a:latin typeface="DM Sans Bold"/>
                <a:ea typeface="Montserrat"/>
                <a:cs typeface="Montserrat"/>
              </a:defRPr>
            </a:lvl1pPr>
            <a:lvl2pPr marL="914400" indent="-317500" algn="ctr">
              <a:buClr>
                <a:schemeClr val="lt1"/>
              </a:buClr>
              <a:buSzPts val="2100"/>
              <a:buFont typeface="Montserrat"/>
              <a:buNone/>
              <a:defRPr sz="2100">
                <a:solidFill>
                  <a:schemeClr val="lt1"/>
                </a:solidFill>
                <a:latin typeface="Montserrat"/>
                <a:ea typeface="Montserrat"/>
                <a:cs typeface="Montserrat"/>
              </a:defRPr>
            </a:lvl2pPr>
            <a:lvl3pPr marL="1371600" indent="-317500" algn="ctr">
              <a:buClr>
                <a:schemeClr val="lt1"/>
              </a:buClr>
              <a:buSzPts val="2100"/>
              <a:buFont typeface="Montserrat"/>
              <a:buNone/>
              <a:defRPr sz="2100">
                <a:solidFill>
                  <a:schemeClr val="lt1"/>
                </a:solidFill>
                <a:latin typeface="Montserrat"/>
                <a:ea typeface="Montserrat"/>
                <a:cs typeface="Montserrat"/>
              </a:defRPr>
            </a:lvl3pPr>
            <a:lvl4pPr marL="1828800" indent="-317500" algn="ctr">
              <a:buClr>
                <a:schemeClr val="lt1"/>
              </a:buClr>
              <a:buSzPts val="2100"/>
              <a:buFont typeface="Montserrat"/>
              <a:buNone/>
              <a:defRPr sz="2100">
                <a:solidFill>
                  <a:schemeClr val="lt1"/>
                </a:solidFill>
                <a:latin typeface="Montserrat"/>
                <a:ea typeface="Montserrat"/>
                <a:cs typeface="Montserrat"/>
              </a:defRPr>
            </a:lvl4pPr>
            <a:lvl5pPr marL="2286000" indent="-317500" algn="ctr">
              <a:buClr>
                <a:schemeClr val="lt1"/>
              </a:buClr>
              <a:buSzPts val="2100"/>
              <a:buFont typeface="Montserrat"/>
              <a:buNone/>
              <a:defRPr sz="2100">
                <a:solidFill>
                  <a:schemeClr val="lt1"/>
                </a:solidFill>
                <a:latin typeface="Montserrat"/>
                <a:ea typeface="Montserrat"/>
                <a:cs typeface="Montserrat"/>
              </a:defRPr>
            </a:lvl5pPr>
            <a:lvl6pPr marL="2743200" indent="-317500" algn="ctr">
              <a:buClr>
                <a:schemeClr val="lt1"/>
              </a:buClr>
              <a:buSzPts val="2100"/>
              <a:buFont typeface="Montserrat"/>
              <a:buNone/>
              <a:defRPr sz="2100">
                <a:solidFill>
                  <a:schemeClr val="lt1"/>
                </a:solidFill>
                <a:latin typeface="Montserrat"/>
                <a:ea typeface="Montserrat"/>
                <a:cs typeface="Montserrat"/>
              </a:defRPr>
            </a:lvl6pPr>
            <a:lvl7pPr marL="3200400" indent="-317500" algn="ctr">
              <a:buClr>
                <a:schemeClr val="lt1"/>
              </a:buClr>
              <a:buSzPts val="2100"/>
              <a:buFont typeface="Montserrat"/>
              <a:buNone/>
              <a:defRPr sz="2100">
                <a:solidFill>
                  <a:schemeClr val="lt1"/>
                </a:solidFill>
                <a:latin typeface="Montserrat"/>
                <a:ea typeface="Montserrat"/>
                <a:cs typeface="Montserrat"/>
              </a:defRPr>
            </a:lvl7pPr>
            <a:lvl8pPr marL="3657600" indent="-317500" algn="ctr">
              <a:buClr>
                <a:schemeClr val="lt1"/>
              </a:buClr>
              <a:buSzPts val="2100"/>
              <a:buFont typeface="Montserrat"/>
              <a:buNone/>
              <a:defRPr sz="2100">
                <a:solidFill>
                  <a:schemeClr val="lt1"/>
                </a:solidFill>
                <a:latin typeface="Montserrat"/>
                <a:ea typeface="Montserrat"/>
                <a:cs typeface="Montserrat"/>
              </a:defRPr>
            </a:lvl8pPr>
            <a:lvl9pPr marL="4114800" indent="-317500" algn="ctr">
              <a:buClr>
                <a:schemeClr val="lt1"/>
              </a:buClr>
              <a:buSzPts val="2100"/>
              <a:buFont typeface="Montserrat"/>
              <a:buNone/>
              <a:defRPr sz="2100">
                <a:solidFill>
                  <a:schemeClr val="lt1"/>
                </a:solidFill>
                <a:latin typeface="Montserrat"/>
                <a:ea typeface="Montserrat"/>
                <a:cs typeface="Montserrat"/>
              </a:defRPr>
            </a:lvl9pPr>
          </a:lstStyle>
          <a:p>
            <a:r>
              <a:rPr lang="en-US" dirty="0"/>
              <a:t>Analyze Revenue based on different customer information metrics such as Educational level, Customer Job type, State, Income group, personal loan status .. to gain insights into customer demographics</a:t>
            </a:r>
          </a:p>
        </p:txBody>
      </p:sp>
    </p:spTree>
    <p:extLst>
      <p:ext uri="{BB962C8B-B14F-4D97-AF65-F5344CB8AC3E}">
        <p14:creationId xmlns:p14="http://schemas.microsoft.com/office/powerpoint/2010/main" val="60115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70002" y="303087"/>
            <a:ext cx="4509788" cy="7239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Data Understanding</a:t>
            </a:r>
            <a:endParaRPr sz="2800" dirty="0"/>
          </a:p>
        </p:txBody>
      </p:sp>
      <p:sp>
        <p:nvSpPr>
          <p:cNvPr id="195" name="Google Shape;195;p41"/>
          <p:cNvSpPr txBox="1">
            <a:spLocks noGrp="1"/>
          </p:cNvSpPr>
          <p:nvPr>
            <p:ph type="subTitle" idx="1"/>
          </p:nvPr>
        </p:nvSpPr>
        <p:spPr>
          <a:xfrm>
            <a:off x="4500511" y="1170860"/>
            <a:ext cx="3940200" cy="464700"/>
          </a:xfrm>
          <a:prstGeom prst="rect">
            <a:avLst/>
          </a:prstGeom>
        </p:spPr>
        <p:txBody>
          <a:bodyPr spcFirstLastPara="1" wrap="square" lIns="91425" tIns="91425" rIns="91425" bIns="91425" anchor="t" anchorCtr="0">
            <a:noAutofit/>
          </a:bodyPr>
          <a:lstStyle/>
          <a:p>
            <a:pPr marL="0" lvl="0" indent="0" algn="just">
              <a:spcBef>
                <a:spcPct val="0"/>
              </a:spcBef>
            </a:pPr>
            <a:r>
              <a:rPr lang="en" dirty="0">
                <a:solidFill>
                  <a:srgbClr val="FFAB40"/>
                </a:solidFill>
                <a:latin typeface="+mn-lt"/>
              </a:rPr>
              <a:t> </a:t>
            </a:r>
            <a:r>
              <a:rPr lang="en-US" sz="1400" u="none" strike="noStrike" spc="305" dirty="0">
                <a:solidFill>
                  <a:srgbClr val="FFAB40"/>
                </a:solidFill>
                <a:latin typeface="+mn-lt"/>
              </a:rPr>
              <a:t>Datasets : 2</a:t>
            </a:r>
          </a:p>
          <a:p>
            <a:pPr marL="0" lvl="0" indent="0" algn="just">
              <a:spcBef>
                <a:spcPct val="0"/>
              </a:spcBef>
            </a:pPr>
            <a:endParaRPr lang="en-US" sz="1400" u="none" strike="noStrike" spc="305" dirty="0">
              <a:solidFill>
                <a:srgbClr val="FFAB40"/>
              </a:solidFill>
              <a:latin typeface="+mn-lt"/>
            </a:endParaRPr>
          </a:p>
          <a:p>
            <a:pPr marL="0" lvl="0" indent="0" algn="just">
              <a:spcBef>
                <a:spcPct val="0"/>
              </a:spcBef>
            </a:pPr>
            <a:r>
              <a:rPr lang="en-US" sz="1400" u="none" strike="noStrike" spc="305" dirty="0">
                <a:solidFill>
                  <a:srgbClr val="FFAB40"/>
                </a:solidFill>
                <a:latin typeface="+mn-lt"/>
              </a:rPr>
              <a:t>File type : .csv</a:t>
            </a:r>
          </a:p>
          <a:p>
            <a:pPr marL="0" lvl="0" indent="0" algn="just">
              <a:spcBef>
                <a:spcPct val="0"/>
              </a:spcBef>
            </a:pPr>
            <a:endParaRPr lang="en-US" sz="1400" u="none" strike="noStrike" spc="305" dirty="0">
              <a:solidFill>
                <a:srgbClr val="FFAB40"/>
              </a:solidFill>
              <a:latin typeface="+mn-lt"/>
            </a:endParaRPr>
          </a:p>
          <a:p>
            <a:pPr marL="0" lvl="0" indent="0" algn="just">
              <a:spcBef>
                <a:spcPct val="0"/>
              </a:spcBef>
            </a:pPr>
            <a:r>
              <a:rPr lang="en-US" sz="1400" u="none" strike="noStrike" spc="305" dirty="0">
                <a:solidFill>
                  <a:srgbClr val="FFAB40"/>
                </a:solidFill>
                <a:latin typeface="+mn-lt"/>
              </a:rPr>
              <a:t>Details : Credit card Transaction and Customer information</a:t>
            </a:r>
          </a:p>
          <a:p>
            <a:pPr marL="0" lvl="0" indent="0" algn="just">
              <a:spcBef>
                <a:spcPct val="0"/>
              </a:spcBef>
            </a:pPr>
            <a:endParaRPr lang="en-US" sz="1400" u="none" strike="noStrike" spc="305" dirty="0">
              <a:solidFill>
                <a:srgbClr val="FFAB40"/>
              </a:solidFill>
              <a:latin typeface="+mn-lt"/>
            </a:endParaRPr>
          </a:p>
          <a:p>
            <a:pPr marL="0" lvl="0" indent="0" algn="just">
              <a:spcBef>
                <a:spcPct val="0"/>
              </a:spcBef>
            </a:pPr>
            <a:r>
              <a:rPr lang="en-US" sz="1400" u="none" strike="noStrike" spc="305" dirty="0">
                <a:solidFill>
                  <a:srgbClr val="FFAB40"/>
                </a:solidFill>
                <a:latin typeface="+mn-lt"/>
              </a:rPr>
              <a:t>Data span : Jan 2023 - Dec 2023</a:t>
            </a:r>
          </a:p>
          <a:p>
            <a:pPr marL="0" lvl="0" indent="0" algn="just">
              <a:spcBef>
                <a:spcPct val="0"/>
              </a:spcBef>
            </a:pPr>
            <a:endParaRPr lang="en-US" sz="1400" u="none" strike="noStrike" spc="305" dirty="0">
              <a:solidFill>
                <a:srgbClr val="FFAB40"/>
              </a:solidFill>
              <a:latin typeface="+mn-lt"/>
            </a:endParaRPr>
          </a:p>
          <a:p>
            <a:pPr marL="0" lvl="0" indent="0" algn="just">
              <a:spcBef>
                <a:spcPct val="0"/>
              </a:spcBef>
            </a:pPr>
            <a:r>
              <a:rPr lang="en-US" sz="1400" u="none" strike="noStrike" spc="305" dirty="0">
                <a:solidFill>
                  <a:srgbClr val="FFAB40"/>
                </a:solidFill>
                <a:latin typeface="+mn-lt"/>
              </a:rPr>
              <a:t>Records : 10,293 </a:t>
            </a:r>
          </a:p>
          <a:p>
            <a:pPr marL="0" lvl="0" indent="0" algn="ctr" rtl="0">
              <a:spcBef>
                <a:spcPts val="0"/>
              </a:spcBef>
              <a:spcAft>
                <a:spcPts val="0"/>
              </a:spcAft>
              <a:buNone/>
            </a:pPr>
            <a:endParaRPr dirty="0">
              <a:solidFill>
                <a:srgbClr val="FFAB40"/>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 name="Rectangle 2">
            <a:extLst>
              <a:ext uri="{FF2B5EF4-FFF2-40B4-BE49-F238E27FC236}">
                <a16:creationId xmlns:a16="http://schemas.microsoft.com/office/drawing/2014/main" id="{9E7B13E7-219F-917E-7B1D-B72D7A385A4E}"/>
              </a:ext>
            </a:extLst>
          </p:cNvPr>
          <p:cNvSpPr/>
          <p:nvPr/>
        </p:nvSpPr>
        <p:spPr>
          <a:xfrm>
            <a:off x="4144050" y="1478026"/>
            <a:ext cx="1952787" cy="17617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4" name="Google Shape;194;p41"/>
          <p:cNvSpPr txBox="1">
            <a:spLocks noGrp="1"/>
          </p:cNvSpPr>
          <p:nvPr>
            <p:ph type="ctrTitle"/>
          </p:nvPr>
        </p:nvSpPr>
        <p:spPr>
          <a:xfrm>
            <a:off x="4766029" y="523236"/>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Setup Database &amp; Import Data</a:t>
            </a:r>
            <a:endParaRPr sz="3200" dirty="0"/>
          </a:p>
        </p:txBody>
      </p:sp>
      <p:sp>
        <p:nvSpPr>
          <p:cNvPr id="2" name="Freeform 8">
            <a:extLst>
              <a:ext uri="{FF2B5EF4-FFF2-40B4-BE49-F238E27FC236}">
                <a16:creationId xmlns:a16="http://schemas.microsoft.com/office/drawing/2014/main" id="{E903F113-C1C8-BDD8-CCB6-C28611CD1CAB}"/>
              </a:ext>
            </a:extLst>
          </p:cNvPr>
          <p:cNvSpPr/>
          <p:nvPr/>
        </p:nvSpPr>
        <p:spPr>
          <a:xfrm>
            <a:off x="4206112" y="1494078"/>
            <a:ext cx="1874828" cy="1723498"/>
          </a:xfrm>
          <a:custGeom>
            <a:avLst/>
            <a:gdLst/>
            <a:ahLst/>
            <a:cxnLst/>
            <a:rect l="l" t="t" r="r" b="b"/>
            <a:pathLst>
              <a:path w="2532085" h="2532085">
                <a:moveTo>
                  <a:pt x="0" y="0"/>
                </a:moveTo>
                <a:lnTo>
                  <a:pt x="2532085" y="0"/>
                </a:lnTo>
                <a:lnTo>
                  <a:pt x="2532085" y="2532085"/>
                </a:lnTo>
                <a:lnTo>
                  <a:pt x="0" y="2532085"/>
                </a:lnTo>
                <a:lnTo>
                  <a:pt x="0" y="0"/>
                </a:lnTo>
                <a:close/>
              </a:path>
            </a:pathLst>
          </a:custGeom>
          <a:blipFill>
            <a:blip r:embed="rId3"/>
            <a:stretch>
              <a:fillRect/>
            </a:stretch>
          </a:blipFill>
        </p:spPr>
      </p:sp>
      <p:sp>
        <p:nvSpPr>
          <p:cNvPr id="4" name="Rectangle 3">
            <a:extLst>
              <a:ext uri="{FF2B5EF4-FFF2-40B4-BE49-F238E27FC236}">
                <a16:creationId xmlns:a16="http://schemas.microsoft.com/office/drawing/2014/main" id="{C285D17B-C84A-E1C5-402E-3D29B3922498}"/>
              </a:ext>
            </a:extLst>
          </p:cNvPr>
          <p:cNvSpPr/>
          <p:nvPr/>
        </p:nvSpPr>
        <p:spPr>
          <a:xfrm>
            <a:off x="7084774" y="1500209"/>
            <a:ext cx="1952787" cy="17617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Freeform 9">
            <a:extLst>
              <a:ext uri="{FF2B5EF4-FFF2-40B4-BE49-F238E27FC236}">
                <a16:creationId xmlns:a16="http://schemas.microsoft.com/office/drawing/2014/main" id="{23A6EF5C-2E5D-3577-3931-8482993B85CC}"/>
              </a:ext>
            </a:extLst>
          </p:cNvPr>
          <p:cNvSpPr/>
          <p:nvPr/>
        </p:nvSpPr>
        <p:spPr>
          <a:xfrm>
            <a:off x="7309998" y="1538827"/>
            <a:ext cx="1717103" cy="1684495"/>
          </a:xfrm>
          <a:custGeom>
            <a:avLst/>
            <a:gdLst/>
            <a:ahLst/>
            <a:cxnLst/>
            <a:rect l="l" t="t" r="r" b="b"/>
            <a:pathLst>
              <a:path w="2532085" h="2532085">
                <a:moveTo>
                  <a:pt x="0" y="0"/>
                </a:moveTo>
                <a:lnTo>
                  <a:pt x="2532085" y="0"/>
                </a:lnTo>
                <a:lnTo>
                  <a:pt x="2532085" y="2532085"/>
                </a:lnTo>
                <a:lnTo>
                  <a:pt x="0" y="2532085"/>
                </a:lnTo>
                <a:lnTo>
                  <a:pt x="0" y="0"/>
                </a:lnTo>
                <a:close/>
              </a:path>
            </a:pathLst>
          </a:custGeom>
          <a:blipFill>
            <a:blip r:embed="rId4"/>
            <a:stretch>
              <a:fillRect/>
            </a:stretch>
          </a:blipFill>
        </p:spPr>
      </p:sp>
      <p:cxnSp>
        <p:nvCxnSpPr>
          <p:cNvPr id="8" name="Connector: Elbow 7">
            <a:extLst>
              <a:ext uri="{FF2B5EF4-FFF2-40B4-BE49-F238E27FC236}">
                <a16:creationId xmlns:a16="http://schemas.microsoft.com/office/drawing/2014/main" id="{81C6B782-2958-7513-7258-83ADFD222CDB}"/>
              </a:ext>
            </a:extLst>
          </p:cNvPr>
          <p:cNvCxnSpPr/>
          <p:nvPr/>
        </p:nvCxnSpPr>
        <p:spPr>
          <a:xfrm>
            <a:off x="6182315" y="1958273"/>
            <a:ext cx="902459" cy="72019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386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5269676" y="714000"/>
            <a:ext cx="3657300" cy="644700"/>
          </a:xfrm>
          <a:prstGeom prst="rect">
            <a:avLst/>
          </a:prstGeom>
        </p:spPr>
        <p:txBody>
          <a:bodyPr spcFirstLastPara="1" wrap="square" lIns="91425" tIns="91425" rIns="91425" bIns="91425" anchor="b" anchorCtr="0">
            <a:noAutofit/>
          </a:bodyPr>
          <a:lstStyle/>
          <a:p>
            <a:pPr marL="0" lvl="0" indent="0" algn="ctr">
              <a:spcBef>
                <a:spcPct val="0"/>
              </a:spcBef>
            </a:pPr>
            <a:r>
              <a:rPr lang="en-US" sz="1200" spc="255" dirty="0">
                <a:solidFill>
                  <a:schemeClr val="bg1">
                    <a:lumMod val="95000"/>
                  </a:schemeClr>
                </a:solidFill>
                <a:latin typeface="+mn-lt"/>
              </a:rPr>
              <a:t>Crafting a data repository within the framework of PostgreSQL and building tables for both Credit Card Transaction and Customer Information data within the database.</a:t>
            </a:r>
          </a:p>
        </p:txBody>
      </p:sp>
      <p:sp>
        <p:nvSpPr>
          <p:cNvPr id="2" name="Freeform 8">
            <a:extLst>
              <a:ext uri="{FF2B5EF4-FFF2-40B4-BE49-F238E27FC236}">
                <a16:creationId xmlns:a16="http://schemas.microsoft.com/office/drawing/2014/main" id="{1A9415FF-9548-9D9F-C5D0-897064728370}"/>
              </a:ext>
            </a:extLst>
          </p:cNvPr>
          <p:cNvSpPr/>
          <p:nvPr/>
        </p:nvSpPr>
        <p:spPr>
          <a:xfrm>
            <a:off x="62381" y="1689099"/>
            <a:ext cx="2871319" cy="3387233"/>
          </a:xfrm>
          <a:custGeom>
            <a:avLst/>
            <a:gdLst/>
            <a:ahLst/>
            <a:cxnLst/>
            <a:rect l="l" t="t" r="r" b="b"/>
            <a:pathLst>
              <a:path w="4860872" h="6233369">
                <a:moveTo>
                  <a:pt x="0" y="0"/>
                </a:moveTo>
                <a:lnTo>
                  <a:pt x="4860872" y="0"/>
                </a:lnTo>
                <a:lnTo>
                  <a:pt x="4860872" y="6233369"/>
                </a:lnTo>
                <a:lnTo>
                  <a:pt x="0" y="6233369"/>
                </a:lnTo>
                <a:lnTo>
                  <a:pt x="0" y="0"/>
                </a:lnTo>
                <a:close/>
              </a:path>
            </a:pathLst>
          </a:custGeom>
          <a:blipFill>
            <a:blip r:embed="rId3"/>
            <a:stretch>
              <a:fillRect l="-439" t="-625" b="-625"/>
            </a:stretch>
          </a:blipFill>
        </p:spPr>
      </p:sp>
      <p:sp>
        <p:nvSpPr>
          <p:cNvPr id="5" name="Freeform 9">
            <a:extLst>
              <a:ext uri="{FF2B5EF4-FFF2-40B4-BE49-F238E27FC236}">
                <a16:creationId xmlns:a16="http://schemas.microsoft.com/office/drawing/2014/main" id="{8A5FD5E2-4B62-9141-CE44-C32A6D85F465}"/>
              </a:ext>
            </a:extLst>
          </p:cNvPr>
          <p:cNvSpPr/>
          <p:nvPr/>
        </p:nvSpPr>
        <p:spPr>
          <a:xfrm>
            <a:off x="6697289" y="1933083"/>
            <a:ext cx="2384330" cy="3162300"/>
          </a:xfrm>
          <a:custGeom>
            <a:avLst/>
            <a:gdLst/>
            <a:ahLst/>
            <a:cxnLst/>
            <a:rect l="l" t="t" r="r" b="b"/>
            <a:pathLst>
              <a:path w="4476892" h="5030063">
                <a:moveTo>
                  <a:pt x="0" y="0"/>
                </a:moveTo>
                <a:lnTo>
                  <a:pt x="4476892" y="0"/>
                </a:lnTo>
                <a:lnTo>
                  <a:pt x="4476892" y="5030063"/>
                </a:lnTo>
                <a:lnTo>
                  <a:pt x="0" y="5030063"/>
                </a:lnTo>
                <a:lnTo>
                  <a:pt x="0" y="0"/>
                </a:lnTo>
                <a:close/>
              </a:path>
            </a:pathLst>
          </a:custGeom>
          <a:blipFill>
            <a:blip r:embed="rId4"/>
            <a:stretch>
              <a:fillRect r="-3433"/>
            </a:stretch>
          </a:blipFill>
        </p:spPr>
      </p:sp>
      <p:sp>
        <p:nvSpPr>
          <p:cNvPr id="6" name="Freeform 7">
            <a:extLst>
              <a:ext uri="{FF2B5EF4-FFF2-40B4-BE49-F238E27FC236}">
                <a16:creationId xmlns:a16="http://schemas.microsoft.com/office/drawing/2014/main" id="{F69636A2-A295-9EB3-2BC7-21EE6B2CE496}"/>
              </a:ext>
            </a:extLst>
          </p:cNvPr>
          <p:cNvSpPr/>
          <p:nvPr/>
        </p:nvSpPr>
        <p:spPr>
          <a:xfrm>
            <a:off x="3682588" y="1076750"/>
            <a:ext cx="2642424" cy="1138283"/>
          </a:xfrm>
          <a:custGeom>
            <a:avLst/>
            <a:gdLst/>
            <a:ahLst/>
            <a:cxnLst/>
            <a:rect l="l" t="t" r="r" b="b"/>
            <a:pathLst>
              <a:path w="5776489" h="1338850">
                <a:moveTo>
                  <a:pt x="0" y="0"/>
                </a:moveTo>
                <a:lnTo>
                  <a:pt x="5776489" y="0"/>
                </a:lnTo>
                <a:lnTo>
                  <a:pt x="5776489" y="1338849"/>
                </a:lnTo>
                <a:lnTo>
                  <a:pt x="0" y="1338849"/>
                </a:lnTo>
                <a:lnTo>
                  <a:pt x="0" y="0"/>
                </a:lnTo>
                <a:close/>
              </a:path>
            </a:pathLst>
          </a:custGeom>
          <a:blipFill>
            <a:blip r:embed="rId5"/>
            <a:stretch>
              <a:fillRect b="-4594"/>
            </a:stretch>
          </a:blipFill>
        </p:spPr>
      </p:sp>
      <p:sp>
        <p:nvSpPr>
          <p:cNvPr id="7" name="Arrow: Curved Up 6">
            <a:extLst>
              <a:ext uri="{FF2B5EF4-FFF2-40B4-BE49-F238E27FC236}">
                <a16:creationId xmlns:a16="http://schemas.microsoft.com/office/drawing/2014/main" id="{0B522815-FA2C-8BD1-613E-6BA1B8B95A42}"/>
              </a:ext>
            </a:extLst>
          </p:cNvPr>
          <p:cNvSpPr/>
          <p:nvPr/>
        </p:nvSpPr>
        <p:spPr>
          <a:xfrm rot="19334309">
            <a:off x="3149600" y="2571750"/>
            <a:ext cx="1651000" cy="806450"/>
          </a:xfrm>
          <a:prstGeom prst="curvedUpArrow">
            <a:avLst>
              <a:gd name="adj1" fmla="val 18886"/>
              <a:gd name="adj2" fmla="val 33809"/>
              <a:gd name="adj3" fmla="val 34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Arrow: Curved Up 7">
            <a:extLst>
              <a:ext uri="{FF2B5EF4-FFF2-40B4-BE49-F238E27FC236}">
                <a16:creationId xmlns:a16="http://schemas.microsoft.com/office/drawing/2014/main" id="{5C687C30-A203-9A89-0A2D-D9FC86256A57}"/>
              </a:ext>
            </a:extLst>
          </p:cNvPr>
          <p:cNvSpPr/>
          <p:nvPr/>
        </p:nvSpPr>
        <p:spPr>
          <a:xfrm rot="2792564" flipH="1">
            <a:off x="4929353" y="2665870"/>
            <a:ext cx="1801387" cy="682564"/>
          </a:xfrm>
          <a:prstGeom prst="curvedUpArrow">
            <a:avLst>
              <a:gd name="adj1" fmla="val 18886"/>
              <a:gd name="adj2" fmla="val 33809"/>
              <a:gd name="adj3" fmla="val 34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228261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235394" y="603472"/>
            <a:ext cx="3657300" cy="644700"/>
          </a:xfrm>
          <a:prstGeom prst="rect">
            <a:avLst/>
          </a:prstGeom>
        </p:spPr>
        <p:txBody>
          <a:bodyPr spcFirstLastPara="1" wrap="square" lIns="91425" tIns="91425" rIns="91425" bIns="91425" anchor="b" anchorCtr="0">
            <a:noAutofit/>
          </a:bodyPr>
          <a:lstStyle/>
          <a:p>
            <a:pPr marL="0" lvl="0" indent="0" algn="ctr">
              <a:spcBef>
                <a:spcPct val="0"/>
              </a:spcBef>
            </a:pPr>
            <a:r>
              <a:rPr lang="en-US" sz="1600" spc="255" dirty="0">
                <a:solidFill>
                  <a:schemeClr val="bg1"/>
                </a:solidFill>
                <a:latin typeface="DM Sans Bold"/>
              </a:rPr>
              <a:t>Bringing raw csv data into the PostgreSQL database by slotting it into the tables that have created</a:t>
            </a:r>
            <a:endParaRPr lang="en-US" sz="1600" spc="255" dirty="0">
              <a:solidFill>
                <a:schemeClr val="bg1"/>
              </a:solidFill>
              <a:latin typeface="+mn-lt"/>
            </a:endParaRPr>
          </a:p>
        </p:txBody>
      </p:sp>
      <p:sp>
        <p:nvSpPr>
          <p:cNvPr id="8" name="Arrow: Curved Up 7">
            <a:extLst>
              <a:ext uri="{FF2B5EF4-FFF2-40B4-BE49-F238E27FC236}">
                <a16:creationId xmlns:a16="http://schemas.microsoft.com/office/drawing/2014/main" id="{5C687C30-A203-9A89-0A2D-D9FC86256A57}"/>
              </a:ext>
            </a:extLst>
          </p:cNvPr>
          <p:cNvSpPr/>
          <p:nvPr/>
        </p:nvSpPr>
        <p:spPr>
          <a:xfrm rot="12413674" flipH="1" flipV="1">
            <a:off x="3912875" y="1552739"/>
            <a:ext cx="1482988" cy="570417"/>
          </a:xfrm>
          <a:prstGeom prst="curvedUpArrow">
            <a:avLst>
              <a:gd name="adj1" fmla="val 18886"/>
              <a:gd name="adj2" fmla="val 33809"/>
              <a:gd name="adj3" fmla="val 342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Freeform 8">
            <a:extLst>
              <a:ext uri="{FF2B5EF4-FFF2-40B4-BE49-F238E27FC236}">
                <a16:creationId xmlns:a16="http://schemas.microsoft.com/office/drawing/2014/main" id="{FBA90322-5585-018C-380B-F5E6655BB789}"/>
              </a:ext>
            </a:extLst>
          </p:cNvPr>
          <p:cNvSpPr/>
          <p:nvPr/>
        </p:nvSpPr>
        <p:spPr>
          <a:xfrm>
            <a:off x="5486700" y="1388137"/>
            <a:ext cx="3377900" cy="3563053"/>
          </a:xfrm>
          <a:custGeom>
            <a:avLst/>
            <a:gdLst/>
            <a:ahLst/>
            <a:cxnLst/>
            <a:rect l="l" t="t" r="r" b="b"/>
            <a:pathLst>
              <a:path w="6296760" h="6428552">
                <a:moveTo>
                  <a:pt x="0" y="0"/>
                </a:moveTo>
                <a:lnTo>
                  <a:pt x="6296759" y="0"/>
                </a:lnTo>
                <a:lnTo>
                  <a:pt x="6296759" y="6428553"/>
                </a:lnTo>
                <a:lnTo>
                  <a:pt x="0" y="6428553"/>
                </a:lnTo>
                <a:lnTo>
                  <a:pt x="0" y="0"/>
                </a:lnTo>
                <a:close/>
              </a:path>
            </a:pathLst>
          </a:custGeom>
          <a:blipFill>
            <a:blip r:embed="rId3"/>
            <a:stretch>
              <a:fillRect/>
            </a:stretch>
          </a:blipFill>
        </p:spPr>
      </p:sp>
    </p:spTree>
    <p:extLst>
      <p:ext uri="{BB962C8B-B14F-4D97-AF65-F5344CB8AC3E}">
        <p14:creationId xmlns:p14="http://schemas.microsoft.com/office/powerpoint/2010/main" val="3948917732"/>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1565</Words>
  <Application>Microsoft Office PowerPoint</Application>
  <PresentationFormat>On-screen Show (16:9)</PresentationFormat>
  <Paragraphs>112</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Montserrat</vt:lpstr>
      <vt:lpstr>DM Sans Bold</vt:lpstr>
      <vt:lpstr>Arial</vt:lpstr>
      <vt:lpstr>Montserrat ExtraBold</vt:lpstr>
      <vt:lpstr>Futuristic Background by Slidesgo</vt:lpstr>
      <vt:lpstr>CREDIT CARD DATA ANALYSIS PROJECT</vt:lpstr>
      <vt:lpstr>CONTENT</vt:lpstr>
      <vt:lpstr>ABOUT</vt:lpstr>
      <vt:lpstr>PROJECT OBJECTIVE</vt:lpstr>
      <vt:lpstr>Measures KPI’s</vt:lpstr>
      <vt:lpstr>Data Understanding</vt:lpstr>
      <vt:lpstr>Setup Database &amp; Import Data</vt:lpstr>
      <vt:lpstr>Crafting a data repository within the framework of PostgreSQL and building tables for both Credit Card Transaction and Customer Information data within the database.</vt:lpstr>
      <vt:lpstr>Bringing raw csv data into the PostgreSQL database by slotting it into the tables that have created</vt:lpstr>
      <vt:lpstr>Connecting DB with PowerBI</vt:lpstr>
      <vt:lpstr>DATA CLEANING AND TRANSFORMATION</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KPI’s Monitoring</vt:lpstr>
      <vt:lpstr>WoW Revenue Growth</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Gursharan Kaur</cp:lastModifiedBy>
  <cp:revision>4</cp:revision>
  <dcterms:modified xsi:type="dcterms:W3CDTF">2024-10-11T20:17:27Z</dcterms:modified>
</cp:coreProperties>
</file>